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709" r:id="rId2"/>
    <p:sldId id="536" r:id="rId3"/>
    <p:sldId id="634" r:id="rId4"/>
    <p:sldId id="606" r:id="rId5"/>
    <p:sldId id="713" r:id="rId6"/>
    <p:sldId id="682" r:id="rId7"/>
    <p:sldId id="765" r:id="rId8"/>
    <p:sldId id="726" r:id="rId9"/>
    <p:sldId id="729" r:id="rId10"/>
    <p:sldId id="733" r:id="rId11"/>
    <p:sldId id="727" r:id="rId12"/>
    <p:sldId id="741" r:id="rId13"/>
    <p:sldId id="742" r:id="rId14"/>
    <p:sldId id="737" r:id="rId15"/>
    <p:sldId id="721" r:id="rId16"/>
    <p:sldId id="734" r:id="rId17"/>
    <p:sldId id="752" r:id="rId18"/>
    <p:sldId id="753" r:id="rId19"/>
    <p:sldId id="751" r:id="rId20"/>
    <p:sldId id="756" r:id="rId21"/>
    <p:sldId id="759" r:id="rId22"/>
    <p:sldId id="777" r:id="rId23"/>
    <p:sldId id="775" r:id="rId24"/>
    <p:sldId id="405" r:id="rId25"/>
    <p:sldId id="641" r:id="rId26"/>
    <p:sldId id="757" r:id="rId27"/>
    <p:sldId id="780" r:id="rId28"/>
    <p:sldId id="779" r:id="rId29"/>
    <p:sldId id="708" r:id="rId30"/>
    <p:sldId id="768" r:id="rId31"/>
    <p:sldId id="760" r:id="rId32"/>
    <p:sldId id="769" r:id="rId33"/>
    <p:sldId id="776" r:id="rId34"/>
    <p:sldId id="745" r:id="rId35"/>
    <p:sldId id="750" r:id="rId3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3FA0EF-D4B3-D8AD-21C6-1D04F4918739}" name="Matthieu Verclytte" initials="MV" userId="eohvnps4n65s3suw00ys_manxnniguwsqh4eaebrvhs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3F3F3"/>
    <a:srgbClr val="333C6B"/>
    <a:srgbClr val="597DBF"/>
    <a:srgbClr val="CBCBCB"/>
    <a:srgbClr val="E7E7E7"/>
    <a:srgbClr val="75BF71"/>
    <a:srgbClr val="D98B5F"/>
    <a:srgbClr val="FF6600"/>
    <a:srgbClr val="3A7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88129" autoAdjust="0"/>
  </p:normalViewPr>
  <p:slideViewPr>
    <p:cSldViewPr showGuides="1">
      <p:cViewPr varScale="1">
        <p:scale>
          <a:sx n="98" d="100"/>
          <a:sy n="98" d="100"/>
        </p:scale>
        <p:origin x="516" y="90"/>
      </p:cViewPr>
      <p:guideLst>
        <p:guide orient="horz" pos="2160"/>
        <p:guide pos="3839"/>
        <p:guide pos="1007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88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127E6-34E6-449C-8C06-7EBDB49DF3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FB9384C-FE1B-499E-90FA-F72F78FE1C9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 – PRESENTATION DE L’ETUDE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03C3F3C3-89BA-440F-A93D-6EB278C5958C}" type="parTrans" cxnId="{B430218F-98F8-49F0-82E6-17BD64FF1D60}">
      <dgm:prSet/>
      <dgm:spPr/>
      <dgm:t>
        <a:bodyPr/>
        <a:lstStyle/>
        <a:p>
          <a:endParaRPr lang="en-US"/>
        </a:p>
      </dgm:t>
    </dgm:pt>
    <dgm:pt modelId="{70568104-C255-4E24-8CC6-447B7FA56648}" type="sibTrans" cxnId="{B430218F-98F8-49F0-82E6-17BD64FF1D60}">
      <dgm:prSet/>
      <dgm:spPr/>
      <dgm:t>
        <a:bodyPr/>
        <a:lstStyle/>
        <a:p>
          <a:endParaRPr lang="en-US"/>
        </a:p>
      </dgm:t>
    </dgm:pt>
    <dgm:pt modelId="{1E1074E4-9C4B-4B0C-A930-AB7E7B3C029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 – 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ANALYSE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KPI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52780AF5-2B25-4632-9F1D-0F7C2DA1B214}" type="parTrans" cxnId="{E8832001-7AE7-4FEB-8EAA-71ED82330194}">
      <dgm:prSet/>
      <dgm:spPr/>
      <dgm:t>
        <a:bodyPr/>
        <a:lstStyle/>
        <a:p>
          <a:endParaRPr lang="en-US"/>
        </a:p>
      </dgm:t>
    </dgm:pt>
    <dgm:pt modelId="{5F00A057-D4A4-4F54-BEDD-66576B7538A8}" type="sibTrans" cxnId="{E8832001-7AE7-4FEB-8EAA-71ED82330194}">
      <dgm:prSet/>
      <dgm:spPr/>
      <dgm:t>
        <a:bodyPr/>
        <a:lstStyle/>
        <a:p>
          <a:endParaRPr lang="en-US"/>
        </a:p>
      </dgm:t>
    </dgm:pt>
    <dgm:pt modelId="{8EF55E5E-4EAD-40CB-B926-4C40FEA992A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III – 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PROFIL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CLIENT BTC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A756C1AD-DF09-416C-81A9-B4A7461AC692}" type="parTrans" cxnId="{85DBE088-C07A-40CA-B14B-8ADF5DDD8690}">
      <dgm:prSet/>
      <dgm:spPr/>
      <dgm:t>
        <a:bodyPr/>
        <a:lstStyle/>
        <a:p>
          <a:endParaRPr lang="en-US"/>
        </a:p>
      </dgm:t>
    </dgm:pt>
    <dgm:pt modelId="{B9F5301B-E239-4CFF-8C24-E9309AB59B79}" type="sibTrans" cxnId="{85DBE088-C07A-40CA-B14B-8ADF5DDD8690}">
      <dgm:prSet/>
      <dgm:spPr/>
      <dgm:t>
        <a:bodyPr/>
        <a:lstStyle/>
        <a:p>
          <a:endParaRPr lang="en-US"/>
        </a:p>
      </dgm:t>
    </dgm:pt>
    <dgm:pt modelId="{5EBAE988-FEB0-4CF4-8E01-E5CFE26554A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IV – </a:t>
          </a:r>
        </a:p>
        <a:p>
          <a:pPr>
            <a:lnSpc>
              <a:spcPct val="100000"/>
            </a:lnSpc>
            <a:defRPr cap="all"/>
          </a:pPr>
          <a:r>
            <a:rPr lang="en-US" sz="20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BILAN ET</a:t>
          </a:r>
          <a:br>
            <a:rPr lang="en-US" sz="18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20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RECOMMANDATIONS</a:t>
          </a:r>
          <a:endParaRPr lang="en-US" sz="20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56B5D647-3703-40AF-810D-95F70A991E06}" type="parTrans" cxnId="{C0F51A63-FB37-464F-80A4-E6863F82F823}">
      <dgm:prSet/>
      <dgm:spPr/>
      <dgm:t>
        <a:bodyPr/>
        <a:lstStyle/>
        <a:p>
          <a:endParaRPr lang="fr-FR"/>
        </a:p>
      </dgm:t>
    </dgm:pt>
    <dgm:pt modelId="{2E6312E2-AD0C-45D2-B7D0-17F2AC5E2688}" type="sibTrans" cxnId="{C0F51A63-FB37-464F-80A4-E6863F82F823}">
      <dgm:prSet/>
      <dgm:spPr/>
      <dgm:t>
        <a:bodyPr/>
        <a:lstStyle/>
        <a:p>
          <a:endParaRPr lang="fr-FR"/>
        </a:p>
      </dgm:t>
    </dgm:pt>
    <dgm:pt modelId="{0EDBD23E-9727-4276-BB89-5BFCF91BA3BA}" type="pres">
      <dgm:prSet presAssocID="{31E127E6-34E6-449C-8C06-7EBDB49DF305}" presName="root" presStyleCnt="0">
        <dgm:presLayoutVars>
          <dgm:dir/>
          <dgm:resizeHandles val="exact"/>
        </dgm:presLayoutVars>
      </dgm:prSet>
      <dgm:spPr/>
    </dgm:pt>
    <dgm:pt modelId="{44CE4F2F-3744-408A-861A-EA116463ECAF}" type="pres">
      <dgm:prSet presAssocID="{6FB9384C-FE1B-499E-90FA-F72F78FE1C94}" presName="compNode" presStyleCnt="0"/>
      <dgm:spPr/>
    </dgm:pt>
    <dgm:pt modelId="{357EB31F-FC70-4AE9-9D56-4A92852AEC3D}" type="pres">
      <dgm:prSet presAssocID="{6FB9384C-FE1B-499E-90FA-F72F78FE1C94}" presName="iconBgRect" presStyleLbl="bgShp" presStyleIdx="0" presStyleCnt="4"/>
      <dgm:spPr>
        <a:solidFill>
          <a:srgbClr val="83AFCC"/>
        </a:solidFill>
      </dgm:spPr>
    </dgm:pt>
    <dgm:pt modelId="{4BD3BC9E-3C03-40C3-87B6-198144D70BE4}" type="pres">
      <dgm:prSet presAssocID="{6FB9384C-FE1B-499E-90FA-F72F78FE1C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58119E5D-12B2-4689-8D60-7B5FAD75692E}" type="pres">
      <dgm:prSet presAssocID="{6FB9384C-FE1B-499E-90FA-F72F78FE1C94}" presName="spaceRect" presStyleCnt="0"/>
      <dgm:spPr/>
    </dgm:pt>
    <dgm:pt modelId="{E27B5202-4A84-47BD-A1B6-A0F8483A08B4}" type="pres">
      <dgm:prSet presAssocID="{6FB9384C-FE1B-499E-90FA-F72F78FE1C94}" presName="textRect" presStyleLbl="revTx" presStyleIdx="0" presStyleCnt="4">
        <dgm:presLayoutVars>
          <dgm:chMax val="1"/>
          <dgm:chPref val="1"/>
        </dgm:presLayoutVars>
      </dgm:prSet>
      <dgm:spPr/>
    </dgm:pt>
    <dgm:pt modelId="{497C32FB-4409-4376-88A6-9EAEBB9719F2}" type="pres">
      <dgm:prSet presAssocID="{70568104-C255-4E24-8CC6-447B7FA56648}" presName="sibTrans" presStyleCnt="0"/>
      <dgm:spPr/>
    </dgm:pt>
    <dgm:pt modelId="{998536E5-E521-474C-B0CD-FC3C945BD830}" type="pres">
      <dgm:prSet presAssocID="{1E1074E4-9C4B-4B0C-A930-AB7E7B3C0294}" presName="compNode" presStyleCnt="0"/>
      <dgm:spPr/>
    </dgm:pt>
    <dgm:pt modelId="{42783567-C0A3-45D1-BD00-513C1CD2AB18}" type="pres">
      <dgm:prSet presAssocID="{1E1074E4-9C4B-4B0C-A930-AB7E7B3C0294}" presName="iconBgRect" presStyleLbl="bgShp" presStyleIdx="1" presStyleCnt="4"/>
      <dgm:spPr>
        <a:xfrm>
          <a:off x="3379078" y="858949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gm:spPr>
    </dgm:pt>
    <dgm:pt modelId="{D96495FF-359F-40D8-8D61-92A75CDC51E7}" type="pres">
      <dgm:prSet presAssocID="{1E1074E4-9C4B-4B0C-A930-AB7E7B3C0294}" presName="iconRect" presStyleLbl="node1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6379A04D-D156-4C7B-8391-BE1F22F0211C}" type="pres">
      <dgm:prSet presAssocID="{1E1074E4-9C4B-4B0C-A930-AB7E7B3C0294}" presName="spaceRect" presStyleCnt="0"/>
      <dgm:spPr/>
    </dgm:pt>
    <dgm:pt modelId="{75CF555A-259D-4499-8E17-9665717D82FE}" type="pres">
      <dgm:prSet presAssocID="{1E1074E4-9C4B-4B0C-A930-AB7E7B3C0294}" presName="textRect" presStyleLbl="revTx" presStyleIdx="1" presStyleCnt="4">
        <dgm:presLayoutVars>
          <dgm:chMax val="1"/>
          <dgm:chPref val="1"/>
        </dgm:presLayoutVars>
      </dgm:prSet>
      <dgm:spPr/>
    </dgm:pt>
    <dgm:pt modelId="{CFD30269-9391-4C69-A35F-372D22929F8F}" type="pres">
      <dgm:prSet presAssocID="{5F00A057-D4A4-4F54-BEDD-66576B7538A8}" presName="sibTrans" presStyleCnt="0"/>
      <dgm:spPr/>
    </dgm:pt>
    <dgm:pt modelId="{C6D0AB2C-89F3-466E-AD18-91015AF24D56}" type="pres">
      <dgm:prSet presAssocID="{8EF55E5E-4EAD-40CB-B926-4C40FEA992A6}" presName="compNode" presStyleCnt="0"/>
      <dgm:spPr/>
    </dgm:pt>
    <dgm:pt modelId="{F254C9BB-60C7-4754-98F0-933A480F7FDD}" type="pres">
      <dgm:prSet presAssocID="{8EF55E5E-4EAD-40CB-B926-4C40FEA992A6}" presName="iconBgRect" presStyleLbl="bgShp" presStyleIdx="2" presStyleCnt="4"/>
      <dgm:spPr>
        <a:xfrm>
          <a:off x="6194636" y="858949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gm:spPr>
    </dgm:pt>
    <dgm:pt modelId="{FE2202BC-58D7-46A6-89B8-FBBC0935B4B6}" type="pres">
      <dgm:prSet presAssocID="{8EF55E5E-4EAD-40CB-B926-4C40FEA992A6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tribution normale avec un remplissage uni"/>
        </a:ext>
      </dgm:extLst>
    </dgm:pt>
    <dgm:pt modelId="{28583A98-6568-4888-892C-5A22C2960AAF}" type="pres">
      <dgm:prSet presAssocID="{8EF55E5E-4EAD-40CB-B926-4C40FEA992A6}" presName="spaceRect" presStyleCnt="0"/>
      <dgm:spPr/>
    </dgm:pt>
    <dgm:pt modelId="{D3D9C9A7-B58A-4370-A523-06CCB5EA8C42}" type="pres">
      <dgm:prSet presAssocID="{8EF55E5E-4EAD-40CB-B926-4C40FEA992A6}" presName="textRect" presStyleLbl="revTx" presStyleIdx="2" presStyleCnt="4">
        <dgm:presLayoutVars>
          <dgm:chMax val="1"/>
          <dgm:chPref val="1"/>
        </dgm:presLayoutVars>
      </dgm:prSet>
      <dgm:spPr/>
    </dgm:pt>
    <dgm:pt modelId="{20B6D565-2A58-47FF-861F-CA4230C063CE}" type="pres">
      <dgm:prSet presAssocID="{B9F5301B-E239-4CFF-8C24-E9309AB59B79}" presName="sibTrans" presStyleCnt="0"/>
      <dgm:spPr/>
    </dgm:pt>
    <dgm:pt modelId="{B990765B-10D5-4D5F-95AE-BC0AFEE62135}" type="pres">
      <dgm:prSet presAssocID="{5EBAE988-FEB0-4CF4-8E01-E5CFE26554A7}" presName="compNode" presStyleCnt="0"/>
      <dgm:spPr/>
    </dgm:pt>
    <dgm:pt modelId="{01A1263A-71D4-47B9-A9A9-C49600F0FFF6}" type="pres">
      <dgm:prSet presAssocID="{5EBAE988-FEB0-4CF4-8E01-E5CFE26554A7}" presName="iconBgRect" presStyleLbl="bgShp" presStyleIdx="3" presStyleCnt="4"/>
      <dgm:spPr>
        <a:xfrm>
          <a:off x="9162246" y="858949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gm:spPr>
    </dgm:pt>
    <dgm:pt modelId="{6FE170AB-543A-4105-AC19-6CA9F6EA4303}" type="pres">
      <dgm:prSet presAssocID="{5EBAE988-FEB0-4CF4-8E01-E5CFE26554A7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se-papiers vérifié contour"/>
        </a:ext>
      </dgm:extLst>
    </dgm:pt>
    <dgm:pt modelId="{50840929-1A31-4563-9004-26BC1CD2CCD7}" type="pres">
      <dgm:prSet presAssocID="{5EBAE988-FEB0-4CF4-8E01-E5CFE26554A7}" presName="spaceRect" presStyleCnt="0"/>
      <dgm:spPr/>
    </dgm:pt>
    <dgm:pt modelId="{88874129-3BC1-44F6-A049-3EEF06E579E5}" type="pres">
      <dgm:prSet presAssocID="{5EBAE988-FEB0-4CF4-8E01-E5CFE26554A7}" presName="textRect" presStyleLbl="revTx" presStyleIdx="3" presStyleCnt="4" custScaleX="112691">
        <dgm:presLayoutVars>
          <dgm:chMax val="1"/>
          <dgm:chPref val="1"/>
        </dgm:presLayoutVars>
      </dgm:prSet>
      <dgm:spPr/>
    </dgm:pt>
  </dgm:ptLst>
  <dgm:cxnLst>
    <dgm:cxn modelId="{E8832001-7AE7-4FEB-8EAA-71ED82330194}" srcId="{31E127E6-34E6-449C-8C06-7EBDB49DF305}" destId="{1E1074E4-9C4B-4B0C-A930-AB7E7B3C0294}" srcOrd="1" destOrd="0" parTransId="{52780AF5-2B25-4632-9F1D-0F7C2DA1B214}" sibTransId="{5F00A057-D4A4-4F54-BEDD-66576B7538A8}"/>
    <dgm:cxn modelId="{C046EE0F-3787-40BE-AC0F-58324BBE866B}" type="presOf" srcId="{6FB9384C-FE1B-499E-90FA-F72F78FE1C94}" destId="{E27B5202-4A84-47BD-A1B6-A0F8483A08B4}" srcOrd="0" destOrd="0" presId="urn:microsoft.com/office/officeart/2018/5/layout/IconCircleLabelList"/>
    <dgm:cxn modelId="{F5EA3730-9120-4385-97CF-E28B5476902E}" type="presOf" srcId="{8EF55E5E-4EAD-40CB-B926-4C40FEA992A6}" destId="{D3D9C9A7-B58A-4370-A523-06CCB5EA8C42}" srcOrd="0" destOrd="0" presId="urn:microsoft.com/office/officeart/2018/5/layout/IconCircleLabelList"/>
    <dgm:cxn modelId="{C0F51A63-FB37-464F-80A4-E6863F82F823}" srcId="{31E127E6-34E6-449C-8C06-7EBDB49DF305}" destId="{5EBAE988-FEB0-4CF4-8E01-E5CFE26554A7}" srcOrd="3" destOrd="0" parTransId="{56B5D647-3703-40AF-810D-95F70A991E06}" sibTransId="{2E6312E2-AD0C-45D2-B7D0-17F2AC5E2688}"/>
    <dgm:cxn modelId="{E0AD2974-4407-4CEA-9CCD-52480B0CE9C7}" type="presOf" srcId="{31E127E6-34E6-449C-8C06-7EBDB49DF305}" destId="{0EDBD23E-9727-4276-BB89-5BFCF91BA3BA}" srcOrd="0" destOrd="0" presId="urn:microsoft.com/office/officeart/2018/5/layout/IconCircleLabelList"/>
    <dgm:cxn modelId="{85DBE088-C07A-40CA-B14B-8ADF5DDD8690}" srcId="{31E127E6-34E6-449C-8C06-7EBDB49DF305}" destId="{8EF55E5E-4EAD-40CB-B926-4C40FEA992A6}" srcOrd="2" destOrd="0" parTransId="{A756C1AD-DF09-416C-81A9-B4A7461AC692}" sibTransId="{B9F5301B-E239-4CFF-8C24-E9309AB59B79}"/>
    <dgm:cxn modelId="{B430218F-98F8-49F0-82E6-17BD64FF1D60}" srcId="{31E127E6-34E6-449C-8C06-7EBDB49DF305}" destId="{6FB9384C-FE1B-499E-90FA-F72F78FE1C94}" srcOrd="0" destOrd="0" parTransId="{03C3F3C3-89BA-440F-A93D-6EB278C5958C}" sibTransId="{70568104-C255-4E24-8CC6-447B7FA56648}"/>
    <dgm:cxn modelId="{ADDED2CF-D142-49AE-ADA8-131103AD4C61}" type="presOf" srcId="{5EBAE988-FEB0-4CF4-8E01-E5CFE26554A7}" destId="{88874129-3BC1-44F6-A049-3EEF06E579E5}" srcOrd="0" destOrd="0" presId="urn:microsoft.com/office/officeart/2018/5/layout/IconCircleLabelList"/>
    <dgm:cxn modelId="{CB80FAEF-15BC-4CBC-A38D-F00A70442118}" type="presOf" srcId="{1E1074E4-9C4B-4B0C-A930-AB7E7B3C0294}" destId="{75CF555A-259D-4499-8E17-9665717D82FE}" srcOrd="0" destOrd="0" presId="urn:microsoft.com/office/officeart/2018/5/layout/IconCircleLabelList"/>
    <dgm:cxn modelId="{8266C9A0-A2DE-4CEC-AE5A-3AF256D91210}" type="presParOf" srcId="{0EDBD23E-9727-4276-BB89-5BFCF91BA3BA}" destId="{44CE4F2F-3744-408A-861A-EA116463ECAF}" srcOrd="0" destOrd="0" presId="urn:microsoft.com/office/officeart/2018/5/layout/IconCircleLabelList"/>
    <dgm:cxn modelId="{CE9BD825-086A-4F2A-8A69-68424607438F}" type="presParOf" srcId="{44CE4F2F-3744-408A-861A-EA116463ECAF}" destId="{357EB31F-FC70-4AE9-9D56-4A92852AEC3D}" srcOrd="0" destOrd="0" presId="urn:microsoft.com/office/officeart/2018/5/layout/IconCircleLabelList"/>
    <dgm:cxn modelId="{B3DFCA84-968D-44C3-AB4D-412D8801A3CC}" type="presParOf" srcId="{44CE4F2F-3744-408A-861A-EA116463ECAF}" destId="{4BD3BC9E-3C03-40C3-87B6-198144D70BE4}" srcOrd="1" destOrd="0" presId="urn:microsoft.com/office/officeart/2018/5/layout/IconCircleLabelList"/>
    <dgm:cxn modelId="{1F843CA3-89C8-4780-9442-B8AB05418206}" type="presParOf" srcId="{44CE4F2F-3744-408A-861A-EA116463ECAF}" destId="{58119E5D-12B2-4689-8D60-7B5FAD75692E}" srcOrd="2" destOrd="0" presId="urn:microsoft.com/office/officeart/2018/5/layout/IconCircleLabelList"/>
    <dgm:cxn modelId="{7AC71129-D2D0-405D-A91F-2F6F464E57A3}" type="presParOf" srcId="{44CE4F2F-3744-408A-861A-EA116463ECAF}" destId="{E27B5202-4A84-47BD-A1B6-A0F8483A08B4}" srcOrd="3" destOrd="0" presId="urn:microsoft.com/office/officeart/2018/5/layout/IconCircleLabelList"/>
    <dgm:cxn modelId="{9543E5C0-949C-4FDE-B010-81BD92DF9A6B}" type="presParOf" srcId="{0EDBD23E-9727-4276-BB89-5BFCF91BA3BA}" destId="{497C32FB-4409-4376-88A6-9EAEBB9719F2}" srcOrd="1" destOrd="0" presId="urn:microsoft.com/office/officeart/2018/5/layout/IconCircleLabelList"/>
    <dgm:cxn modelId="{D03A37EE-3687-4D11-8AC7-10D598439838}" type="presParOf" srcId="{0EDBD23E-9727-4276-BB89-5BFCF91BA3BA}" destId="{998536E5-E521-474C-B0CD-FC3C945BD830}" srcOrd="2" destOrd="0" presId="urn:microsoft.com/office/officeart/2018/5/layout/IconCircleLabelList"/>
    <dgm:cxn modelId="{4074C1DD-A363-4E04-9660-91EC61E78DC6}" type="presParOf" srcId="{998536E5-E521-474C-B0CD-FC3C945BD830}" destId="{42783567-C0A3-45D1-BD00-513C1CD2AB18}" srcOrd="0" destOrd="0" presId="urn:microsoft.com/office/officeart/2018/5/layout/IconCircleLabelList"/>
    <dgm:cxn modelId="{376DA4BC-3A47-4548-9C3A-69543B754954}" type="presParOf" srcId="{998536E5-E521-474C-B0CD-FC3C945BD830}" destId="{D96495FF-359F-40D8-8D61-92A75CDC51E7}" srcOrd="1" destOrd="0" presId="urn:microsoft.com/office/officeart/2018/5/layout/IconCircleLabelList"/>
    <dgm:cxn modelId="{8324BCEC-755C-40D7-9E20-E26FBA3305AD}" type="presParOf" srcId="{998536E5-E521-474C-B0CD-FC3C945BD830}" destId="{6379A04D-D156-4C7B-8391-BE1F22F0211C}" srcOrd="2" destOrd="0" presId="urn:microsoft.com/office/officeart/2018/5/layout/IconCircleLabelList"/>
    <dgm:cxn modelId="{DF0F6DC1-4E3F-40B3-97C7-8C72268B4DB7}" type="presParOf" srcId="{998536E5-E521-474C-B0CD-FC3C945BD830}" destId="{75CF555A-259D-4499-8E17-9665717D82FE}" srcOrd="3" destOrd="0" presId="urn:microsoft.com/office/officeart/2018/5/layout/IconCircleLabelList"/>
    <dgm:cxn modelId="{84A01815-137A-46A4-BC3F-3B93B8D86D41}" type="presParOf" srcId="{0EDBD23E-9727-4276-BB89-5BFCF91BA3BA}" destId="{CFD30269-9391-4C69-A35F-372D22929F8F}" srcOrd="3" destOrd="0" presId="urn:microsoft.com/office/officeart/2018/5/layout/IconCircleLabelList"/>
    <dgm:cxn modelId="{E01ACE1B-5220-4DC6-B962-CE7CF42A06AB}" type="presParOf" srcId="{0EDBD23E-9727-4276-BB89-5BFCF91BA3BA}" destId="{C6D0AB2C-89F3-466E-AD18-91015AF24D56}" srcOrd="4" destOrd="0" presId="urn:microsoft.com/office/officeart/2018/5/layout/IconCircleLabelList"/>
    <dgm:cxn modelId="{94C2369A-33A7-4373-9D50-0CF9A70940D6}" type="presParOf" srcId="{C6D0AB2C-89F3-466E-AD18-91015AF24D56}" destId="{F254C9BB-60C7-4754-98F0-933A480F7FDD}" srcOrd="0" destOrd="0" presId="urn:microsoft.com/office/officeart/2018/5/layout/IconCircleLabelList"/>
    <dgm:cxn modelId="{2C4A02EE-9A22-4F1A-BE28-FC9DCD606CA0}" type="presParOf" srcId="{C6D0AB2C-89F3-466E-AD18-91015AF24D56}" destId="{FE2202BC-58D7-46A6-89B8-FBBC0935B4B6}" srcOrd="1" destOrd="0" presId="urn:microsoft.com/office/officeart/2018/5/layout/IconCircleLabelList"/>
    <dgm:cxn modelId="{2E92EC13-174F-49EF-B47E-7156D5CF770A}" type="presParOf" srcId="{C6D0AB2C-89F3-466E-AD18-91015AF24D56}" destId="{28583A98-6568-4888-892C-5A22C2960AAF}" srcOrd="2" destOrd="0" presId="urn:microsoft.com/office/officeart/2018/5/layout/IconCircleLabelList"/>
    <dgm:cxn modelId="{A699B190-48C7-4BBC-A62E-857EA48EBC29}" type="presParOf" srcId="{C6D0AB2C-89F3-466E-AD18-91015AF24D56}" destId="{D3D9C9A7-B58A-4370-A523-06CCB5EA8C42}" srcOrd="3" destOrd="0" presId="urn:microsoft.com/office/officeart/2018/5/layout/IconCircleLabelList"/>
    <dgm:cxn modelId="{56167277-8CC4-403C-A7E3-12B5120C2C1B}" type="presParOf" srcId="{0EDBD23E-9727-4276-BB89-5BFCF91BA3BA}" destId="{20B6D565-2A58-47FF-861F-CA4230C063CE}" srcOrd="5" destOrd="0" presId="urn:microsoft.com/office/officeart/2018/5/layout/IconCircleLabelList"/>
    <dgm:cxn modelId="{70C50D90-C8B5-42E8-A556-DE1B5A32A5CE}" type="presParOf" srcId="{0EDBD23E-9727-4276-BB89-5BFCF91BA3BA}" destId="{B990765B-10D5-4D5F-95AE-BC0AFEE62135}" srcOrd="6" destOrd="0" presId="urn:microsoft.com/office/officeart/2018/5/layout/IconCircleLabelList"/>
    <dgm:cxn modelId="{0A433507-7574-41DF-8E4C-3C690FF37D83}" type="presParOf" srcId="{B990765B-10D5-4D5F-95AE-BC0AFEE62135}" destId="{01A1263A-71D4-47B9-A9A9-C49600F0FFF6}" srcOrd="0" destOrd="0" presId="urn:microsoft.com/office/officeart/2018/5/layout/IconCircleLabelList"/>
    <dgm:cxn modelId="{040AD922-E73A-4C79-B479-DAC030D34B00}" type="presParOf" srcId="{B990765B-10D5-4D5F-95AE-BC0AFEE62135}" destId="{6FE170AB-543A-4105-AC19-6CA9F6EA4303}" srcOrd="1" destOrd="0" presId="urn:microsoft.com/office/officeart/2018/5/layout/IconCircleLabelList"/>
    <dgm:cxn modelId="{9A6E1692-4D5A-4E2B-9CDD-AB118CD42590}" type="presParOf" srcId="{B990765B-10D5-4D5F-95AE-BC0AFEE62135}" destId="{50840929-1A31-4563-9004-26BC1CD2CCD7}" srcOrd="2" destOrd="0" presId="urn:microsoft.com/office/officeart/2018/5/layout/IconCircleLabelList"/>
    <dgm:cxn modelId="{8F3B8F4B-338A-44FD-86AC-5E2B55904FD6}" type="presParOf" srcId="{B990765B-10D5-4D5F-95AE-BC0AFEE62135}" destId="{88874129-3BC1-44F6-A049-3EEF06E579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7D4E50-7881-4C91-9CD8-5349A424B89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1A97EA1C-D40F-4047-AF93-FF683FFFD522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Genre &amp; Catégorie</a:t>
          </a:r>
        </a:p>
      </dgm:t>
    </dgm:pt>
    <dgm:pt modelId="{9695A4C4-85F9-4E60-A914-0CD30FDBD8C2}" type="parTrans" cxnId="{F1430AE6-DE11-4311-8A40-3D7CBB66FE94}">
      <dgm:prSet/>
      <dgm:spPr/>
      <dgm:t>
        <a:bodyPr/>
        <a:lstStyle/>
        <a:p>
          <a:endParaRPr lang="fr-FR"/>
        </a:p>
      </dgm:t>
    </dgm:pt>
    <dgm:pt modelId="{A595B877-FFF6-4533-AB42-D6DAA5DB75A8}" type="sibTrans" cxnId="{F1430AE6-DE11-4311-8A40-3D7CBB66FE94}">
      <dgm:prSet/>
      <dgm:spPr/>
      <dgm:t>
        <a:bodyPr/>
        <a:lstStyle/>
        <a:p>
          <a:endParaRPr lang="fr-FR"/>
        </a:p>
      </dgm:t>
    </dgm:pt>
    <dgm:pt modelId="{9950394F-8D8A-4D3C-A80F-8299AD5BBE5E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Profil Achat</a:t>
          </a:r>
          <a:br>
            <a:rPr lang="fr-FR" dirty="0"/>
          </a:br>
          <a:r>
            <a:rPr lang="fr-FR" dirty="0"/>
            <a:t>&amp; Age</a:t>
          </a:r>
        </a:p>
      </dgm:t>
    </dgm:pt>
    <dgm:pt modelId="{F641DD62-1240-4568-8553-A36FE4CAAF67}" type="parTrans" cxnId="{5CC2BA05-EC56-488A-87D3-E2774FC236AC}">
      <dgm:prSet/>
      <dgm:spPr/>
      <dgm:t>
        <a:bodyPr/>
        <a:lstStyle/>
        <a:p>
          <a:endParaRPr lang="fr-FR"/>
        </a:p>
      </dgm:t>
    </dgm:pt>
    <dgm:pt modelId="{B01C4A81-01EB-42A4-9091-59768079B791}" type="sibTrans" cxnId="{5CC2BA05-EC56-488A-87D3-E2774FC236AC}">
      <dgm:prSet/>
      <dgm:spPr/>
      <dgm:t>
        <a:bodyPr/>
        <a:lstStyle/>
        <a:p>
          <a:endParaRPr lang="fr-FR"/>
        </a:p>
      </dgm:t>
    </dgm:pt>
    <dgm:pt modelId="{1860B30C-0DAB-4DD2-A641-C9BB8111CD7A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Dépendance </a:t>
          </a:r>
          <a:br>
            <a:rPr lang="fr-FR" dirty="0"/>
          </a:br>
          <a:r>
            <a:rPr lang="fr-FR" dirty="0"/>
            <a:t>diff faible</a:t>
          </a:r>
        </a:p>
      </dgm:t>
    </dgm:pt>
    <dgm:pt modelId="{4B961048-AEB0-4C6F-B911-5DE8C1A5B900}" type="parTrans" cxnId="{50E6266F-19BA-4346-8072-ADFE20816B69}">
      <dgm:prSet/>
      <dgm:spPr/>
      <dgm:t>
        <a:bodyPr/>
        <a:lstStyle/>
        <a:p>
          <a:endParaRPr lang="fr-FR"/>
        </a:p>
      </dgm:t>
    </dgm:pt>
    <dgm:pt modelId="{2131C694-4E3C-4CBA-AF6C-D6E0DD4D07DE}" type="sibTrans" cxnId="{50E6266F-19BA-4346-8072-ADFE20816B69}">
      <dgm:prSet/>
      <dgm:spPr/>
      <dgm:t>
        <a:bodyPr/>
        <a:lstStyle/>
        <a:p>
          <a:endParaRPr lang="fr-FR"/>
        </a:p>
      </dgm:t>
    </dgm:pt>
    <dgm:pt modelId="{AB2D92C7-0BA2-4F44-AA5A-6F9BC18BF561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Ciblage probablement </a:t>
          </a:r>
          <a:r>
            <a:rPr lang="fr-FR" dirty="0" err="1"/>
            <a:t>inéfficace</a:t>
          </a:r>
          <a:endParaRPr lang="fr-FR" dirty="0"/>
        </a:p>
      </dgm:t>
    </dgm:pt>
    <dgm:pt modelId="{8850D444-E844-4CE8-A83D-2096525F0FC9}" type="parTrans" cxnId="{C8EBF0A9-B14B-4AC7-93E5-5D54817E8705}">
      <dgm:prSet/>
      <dgm:spPr/>
      <dgm:t>
        <a:bodyPr/>
        <a:lstStyle/>
        <a:p>
          <a:endParaRPr lang="fr-FR"/>
        </a:p>
      </dgm:t>
    </dgm:pt>
    <dgm:pt modelId="{ADEA084B-ED12-4BF2-8B34-99D14ABC5CBC}" type="sibTrans" cxnId="{C8EBF0A9-B14B-4AC7-93E5-5D54817E8705}">
      <dgm:prSet/>
      <dgm:spPr/>
      <dgm:t>
        <a:bodyPr/>
        <a:lstStyle/>
        <a:p>
          <a:endParaRPr lang="fr-FR"/>
        </a:p>
      </dgm:t>
    </dgm:pt>
    <dgm:pt modelId="{A23CBDCA-8636-47CA-B344-C0FCF5DC69B4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 err="1"/>
            <a:t>Ségmentation</a:t>
          </a:r>
          <a:br>
            <a:rPr lang="fr-FR" dirty="0"/>
          </a:br>
          <a:r>
            <a:rPr lang="fr-FR" dirty="0"/>
            <a:t>en 3 Tr Age</a:t>
          </a:r>
          <a:br>
            <a:rPr lang="fr-FR" dirty="0"/>
          </a:br>
          <a:r>
            <a:rPr lang="fr-FR" dirty="0"/>
            <a:t>-29/ 30-40 /50+</a:t>
          </a:r>
        </a:p>
      </dgm:t>
    </dgm:pt>
    <dgm:pt modelId="{36FCCD24-0E5F-4B4F-9C89-445E10C0ABDB}" type="parTrans" cxnId="{34F0D5FB-62B9-45D8-8430-8D309FF00E2F}">
      <dgm:prSet/>
      <dgm:spPr/>
      <dgm:t>
        <a:bodyPr/>
        <a:lstStyle/>
        <a:p>
          <a:endParaRPr lang="fr-FR"/>
        </a:p>
      </dgm:t>
    </dgm:pt>
    <dgm:pt modelId="{0ADB6C43-CFEB-43DA-B1A3-27D90922B530}" type="sibTrans" cxnId="{34F0D5FB-62B9-45D8-8430-8D309FF00E2F}">
      <dgm:prSet/>
      <dgm:spPr/>
      <dgm:t>
        <a:bodyPr/>
        <a:lstStyle/>
        <a:p>
          <a:endParaRPr lang="fr-FR"/>
        </a:p>
      </dgm:t>
    </dgm:pt>
    <dgm:pt modelId="{11469CB5-5E5A-4C08-B3D9-5312B2797048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Ciblage pertinent</a:t>
          </a:r>
        </a:p>
      </dgm:t>
    </dgm:pt>
    <dgm:pt modelId="{54C71894-89C4-4410-979E-B9D5A7D60A61}" type="parTrans" cxnId="{40E371E6-AE9F-4CD6-89F9-094FC5EDF11A}">
      <dgm:prSet/>
      <dgm:spPr/>
      <dgm:t>
        <a:bodyPr/>
        <a:lstStyle/>
        <a:p>
          <a:endParaRPr lang="fr-FR"/>
        </a:p>
      </dgm:t>
    </dgm:pt>
    <dgm:pt modelId="{B30C9EF9-D58F-41AA-85F6-F29529E4A581}" type="sibTrans" cxnId="{40E371E6-AE9F-4CD6-89F9-094FC5EDF11A}">
      <dgm:prSet/>
      <dgm:spPr/>
      <dgm:t>
        <a:bodyPr/>
        <a:lstStyle/>
        <a:p>
          <a:endParaRPr lang="fr-FR"/>
        </a:p>
      </dgm:t>
    </dgm:pt>
    <dgm:pt modelId="{00AC2B17-D5AE-4131-B074-2D64303E85EF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Catégorie </a:t>
          </a:r>
          <a:br>
            <a:rPr lang="fr-FR" dirty="0"/>
          </a:br>
          <a:r>
            <a:rPr lang="fr-FR" dirty="0"/>
            <a:t>&amp; Age</a:t>
          </a:r>
        </a:p>
      </dgm:t>
    </dgm:pt>
    <dgm:pt modelId="{F11329A9-8FF4-4E2D-8E9F-C6505E8AD13E}" type="parTrans" cxnId="{F9AFB3EC-4ACF-48BC-9A31-E28F6137DB51}">
      <dgm:prSet/>
      <dgm:spPr/>
      <dgm:t>
        <a:bodyPr/>
        <a:lstStyle/>
        <a:p>
          <a:endParaRPr lang="fr-FR"/>
        </a:p>
      </dgm:t>
    </dgm:pt>
    <dgm:pt modelId="{5F2FC78F-358A-4999-9FBF-A456B19E2151}" type="sibTrans" cxnId="{F9AFB3EC-4ACF-48BC-9A31-E28F6137DB51}">
      <dgm:prSet/>
      <dgm:spPr/>
      <dgm:t>
        <a:bodyPr/>
        <a:lstStyle/>
        <a:p>
          <a:endParaRPr lang="fr-FR"/>
        </a:p>
      </dgm:t>
    </dgm:pt>
    <dgm:pt modelId="{59AA9CAD-532E-4D94-88DD-D83482A44332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Dépendance</a:t>
          </a:r>
        </a:p>
      </dgm:t>
    </dgm:pt>
    <dgm:pt modelId="{B9C39B88-2989-4B72-8A21-EDED9E87024D}" type="parTrans" cxnId="{DD0648D3-8205-409C-B876-F6E69D0E32DB}">
      <dgm:prSet/>
      <dgm:spPr/>
      <dgm:t>
        <a:bodyPr/>
        <a:lstStyle/>
        <a:p>
          <a:endParaRPr lang="fr-FR"/>
        </a:p>
      </dgm:t>
    </dgm:pt>
    <dgm:pt modelId="{64D1B94B-E0C1-4906-A2ED-663ACF7630FC}" type="sibTrans" cxnId="{DD0648D3-8205-409C-B876-F6E69D0E32DB}">
      <dgm:prSet/>
      <dgm:spPr/>
      <dgm:t>
        <a:bodyPr/>
        <a:lstStyle/>
        <a:p>
          <a:endParaRPr lang="fr-FR"/>
        </a:p>
      </dgm:t>
    </dgm:pt>
    <dgm:pt modelId="{68A09747-7B7C-4EBC-8820-043BE3F651D8}">
      <dgm:prSet phldrT="[Texte]"/>
      <dgm:spPr>
        <a:solidFill>
          <a:srgbClr val="597DBF"/>
        </a:solidFill>
      </dgm:spPr>
      <dgm:t>
        <a:bodyPr/>
        <a:lstStyle/>
        <a:p>
          <a:r>
            <a:rPr lang="fr-FR" dirty="0"/>
            <a:t>Ciblage pertinent</a:t>
          </a:r>
        </a:p>
      </dgm:t>
    </dgm:pt>
    <dgm:pt modelId="{FE893E48-FEAC-4934-B3D4-E50404CC0AFA}" type="parTrans" cxnId="{1F11E808-0917-4EB0-8418-A34A57AD9489}">
      <dgm:prSet/>
      <dgm:spPr/>
      <dgm:t>
        <a:bodyPr/>
        <a:lstStyle/>
        <a:p>
          <a:endParaRPr lang="fr-FR"/>
        </a:p>
      </dgm:t>
    </dgm:pt>
    <dgm:pt modelId="{DFF862ED-8EDA-48CB-8774-76DD9B79B25A}" type="sibTrans" cxnId="{1F11E808-0917-4EB0-8418-A34A57AD9489}">
      <dgm:prSet/>
      <dgm:spPr/>
      <dgm:t>
        <a:bodyPr/>
        <a:lstStyle/>
        <a:p>
          <a:endParaRPr lang="fr-FR"/>
        </a:p>
      </dgm:t>
    </dgm:pt>
    <dgm:pt modelId="{3773EA61-B7B4-4ADA-A0D5-E69F01353B23}" type="pres">
      <dgm:prSet presAssocID="{C97D4E50-7881-4C91-9CD8-5349A424B89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E041160-5EC3-4271-8D0B-7293BE125A7A}" type="pres">
      <dgm:prSet presAssocID="{1A97EA1C-D40F-4047-AF93-FF683FFFD522}" presName="horFlow" presStyleCnt="0"/>
      <dgm:spPr/>
    </dgm:pt>
    <dgm:pt modelId="{CEA93196-1111-4E72-A115-429A9CC44E33}" type="pres">
      <dgm:prSet presAssocID="{1A97EA1C-D40F-4047-AF93-FF683FFFD522}" presName="bigChev" presStyleLbl="node1" presStyleIdx="0" presStyleCnt="3"/>
      <dgm:spPr/>
    </dgm:pt>
    <dgm:pt modelId="{3A3B0DB6-E1A9-420A-8AF7-97AB7CA99D6F}" type="pres">
      <dgm:prSet presAssocID="{4B961048-AEB0-4C6F-B911-5DE8C1A5B900}" presName="parTrans" presStyleCnt="0"/>
      <dgm:spPr/>
    </dgm:pt>
    <dgm:pt modelId="{E97E1293-10B1-4152-9BBA-C4E6A6C1CDF8}" type="pres">
      <dgm:prSet presAssocID="{1860B30C-0DAB-4DD2-A641-C9BB8111CD7A}" presName="node" presStyleLbl="alignAccFollowNode1" presStyleIdx="0" presStyleCnt="6">
        <dgm:presLayoutVars>
          <dgm:bulletEnabled val="1"/>
        </dgm:presLayoutVars>
      </dgm:prSet>
      <dgm:spPr/>
    </dgm:pt>
    <dgm:pt modelId="{5FE7B65F-0982-4091-9418-2FC66D8F5288}" type="pres">
      <dgm:prSet presAssocID="{2131C694-4E3C-4CBA-AF6C-D6E0DD4D07DE}" presName="sibTrans" presStyleCnt="0"/>
      <dgm:spPr/>
    </dgm:pt>
    <dgm:pt modelId="{ED147CFF-07BE-4708-B491-28A41CADEC7E}" type="pres">
      <dgm:prSet presAssocID="{AB2D92C7-0BA2-4F44-AA5A-6F9BC18BF561}" presName="node" presStyleLbl="alignAccFollowNode1" presStyleIdx="1" presStyleCnt="6">
        <dgm:presLayoutVars>
          <dgm:bulletEnabled val="1"/>
        </dgm:presLayoutVars>
      </dgm:prSet>
      <dgm:spPr/>
    </dgm:pt>
    <dgm:pt modelId="{C16685C0-DB36-4B52-A54E-CE4290AB6FDF}" type="pres">
      <dgm:prSet presAssocID="{1A97EA1C-D40F-4047-AF93-FF683FFFD522}" presName="vSp" presStyleCnt="0"/>
      <dgm:spPr/>
    </dgm:pt>
    <dgm:pt modelId="{34673A6F-6055-4C3F-92A7-D14BEA7B25FD}" type="pres">
      <dgm:prSet presAssocID="{9950394F-8D8A-4D3C-A80F-8299AD5BBE5E}" presName="horFlow" presStyleCnt="0"/>
      <dgm:spPr/>
    </dgm:pt>
    <dgm:pt modelId="{6BC1621D-131E-4B98-A929-A2802750B218}" type="pres">
      <dgm:prSet presAssocID="{9950394F-8D8A-4D3C-A80F-8299AD5BBE5E}" presName="bigChev" presStyleLbl="node1" presStyleIdx="1" presStyleCnt="3"/>
      <dgm:spPr/>
    </dgm:pt>
    <dgm:pt modelId="{22BF1424-7FD3-4627-8CD0-80CB0EAE4447}" type="pres">
      <dgm:prSet presAssocID="{36FCCD24-0E5F-4B4F-9C89-445E10C0ABDB}" presName="parTrans" presStyleCnt="0"/>
      <dgm:spPr/>
    </dgm:pt>
    <dgm:pt modelId="{5E4B6363-6122-45E6-800C-528EE260CB6D}" type="pres">
      <dgm:prSet presAssocID="{A23CBDCA-8636-47CA-B344-C0FCF5DC69B4}" presName="node" presStyleLbl="alignAccFollowNode1" presStyleIdx="2" presStyleCnt="6">
        <dgm:presLayoutVars>
          <dgm:bulletEnabled val="1"/>
        </dgm:presLayoutVars>
      </dgm:prSet>
      <dgm:spPr/>
    </dgm:pt>
    <dgm:pt modelId="{1AE30073-F535-4EC5-9DD9-A30831AC3F0E}" type="pres">
      <dgm:prSet presAssocID="{0ADB6C43-CFEB-43DA-B1A3-27D90922B530}" presName="sibTrans" presStyleCnt="0"/>
      <dgm:spPr/>
    </dgm:pt>
    <dgm:pt modelId="{CDB17A88-7C93-4C4A-B932-3D66794F0092}" type="pres">
      <dgm:prSet presAssocID="{11469CB5-5E5A-4C08-B3D9-5312B2797048}" presName="node" presStyleLbl="alignAccFollowNode1" presStyleIdx="3" presStyleCnt="6">
        <dgm:presLayoutVars>
          <dgm:bulletEnabled val="1"/>
        </dgm:presLayoutVars>
      </dgm:prSet>
      <dgm:spPr/>
    </dgm:pt>
    <dgm:pt modelId="{3DF6158F-5EEC-477B-B1D6-8EC20DB0BA05}" type="pres">
      <dgm:prSet presAssocID="{9950394F-8D8A-4D3C-A80F-8299AD5BBE5E}" presName="vSp" presStyleCnt="0"/>
      <dgm:spPr/>
    </dgm:pt>
    <dgm:pt modelId="{F1D7F74F-2661-4E4C-8138-650AC049EBCE}" type="pres">
      <dgm:prSet presAssocID="{00AC2B17-D5AE-4131-B074-2D64303E85EF}" presName="horFlow" presStyleCnt="0"/>
      <dgm:spPr/>
    </dgm:pt>
    <dgm:pt modelId="{C3A1F1A4-9667-45ED-88A7-7AA1F5CA5AF2}" type="pres">
      <dgm:prSet presAssocID="{00AC2B17-D5AE-4131-B074-2D64303E85EF}" presName="bigChev" presStyleLbl="node1" presStyleIdx="2" presStyleCnt="3"/>
      <dgm:spPr/>
    </dgm:pt>
    <dgm:pt modelId="{B704168E-0FCA-406C-8761-CC8AAC42EB0A}" type="pres">
      <dgm:prSet presAssocID="{B9C39B88-2989-4B72-8A21-EDED9E87024D}" presName="parTrans" presStyleCnt="0"/>
      <dgm:spPr/>
    </dgm:pt>
    <dgm:pt modelId="{4F391A6C-A478-4BA5-A4B8-1E6FBE47056A}" type="pres">
      <dgm:prSet presAssocID="{59AA9CAD-532E-4D94-88DD-D83482A44332}" presName="node" presStyleLbl="alignAccFollowNode1" presStyleIdx="4" presStyleCnt="6">
        <dgm:presLayoutVars>
          <dgm:bulletEnabled val="1"/>
        </dgm:presLayoutVars>
      </dgm:prSet>
      <dgm:spPr/>
    </dgm:pt>
    <dgm:pt modelId="{53230522-8722-4AE4-A5B9-76C31099BA38}" type="pres">
      <dgm:prSet presAssocID="{64D1B94B-E0C1-4906-A2ED-663ACF7630FC}" presName="sibTrans" presStyleCnt="0"/>
      <dgm:spPr/>
    </dgm:pt>
    <dgm:pt modelId="{3140CE83-6035-4B6F-99F7-9A6E2C595794}" type="pres">
      <dgm:prSet presAssocID="{68A09747-7B7C-4EBC-8820-043BE3F651D8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5CC2BA05-EC56-488A-87D3-E2774FC236AC}" srcId="{C97D4E50-7881-4C91-9CD8-5349A424B89F}" destId="{9950394F-8D8A-4D3C-A80F-8299AD5BBE5E}" srcOrd="1" destOrd="0" parTransId="{F641DD62-1240-4568-8553-A36FE4CAAF67}" sibTransId="{B01C4A81-01EB-42A4-9091-59768079B791}"/>
    <dgm:cxn modelId="{1F11E808-0917-4EB0-8418-A34A57AD9489}" srcId="{00AC2B17-D5AE-4131-B074-2D64303E85EF}" destId="{68A09747-7B7C-4EBC-8820-043BE3F651D8}" srcOrd="1" destOrd="0" parTransId="{FE893E48-FEAC-4934-B3D4-E50404CC0AFA}" sibTransId="{DFF862ED-8EDA-48CB-8774-76DD9B79B25A}"/>
    <dgm:cxn modelId="{09EED929-6871-478C-9AF9-A574D8B28381}" type="presOf" srcId="{1A97EA1C-D40F-4047-AF93-FF683FFFD522}" destId="{CEA93196-1111-4E72-A115-429A9CC44E33}" srcOrd="0" destOrd="0" presId="urn:microsoft.com/office/officeart/2005/8/layout/lProcess3"/>
    <dgm:cxn modelId="{BBC9F65B-6558-4944-97E3-FC16C26158A0}" type="presOf" srcId="{11469CB5-5E5A-4C08-B3D9-5312B2797048}" destId="{CDB17A88-7C93-4C4A-B932-3D66794F0092}" srcOrd="0" destOrd="0" presId="urn:microsoft.com/office/officeart/2005/8/layout/lProcess3"/>
    <dgm:cxn modelId="{1134725C-47AA-44A1-BB47-28E77AA8DFC1}" type="presOf" srcId="{00AC2B17-D5AE-4131-B074-2D64303E85EF}" destId="{C3A1F1A4-9667-45ED-88A7-7AA1F5CA5AF2}" srcOrd="0" destOrd="0" presId="urn:microsoft.com/office/officeart/2005/8/layout/lProcess3"/>
    <dgm:cxn modelId="{9601E948-F163-4B33-95E1-37B079287222}" type="presOf" srcId="{C97D4E50-7881-4C91-9CD8-5349A424B89F}" destId="{3773EA61-B7B4-4ADA-A0D5-E69F01353B23}" srcOrd="0" destOrd="0" presId="urn:microsoft.com/office/officeart/2005/8/layout/lProcess3"/>
    <dgm:cxn modelId="{50E6266F-19BA-4346-8072-ADFE20816B69}" srcId="{1A97EA1C-D40F-4047-AF93-FF683FFFD522}" destId="{1860B30C-0DAB-4DD2-A641-C9BB8111CD7A}" srcOrd="0" destOrd="0" parTransId="{4B961048-AEB0-4C6F-B911-5DE8C1A5B900}" sibTransId="{2131C694-4E3C-4CBA-AF6C-D6E0DD4D07DE}"/>
    <dgm:cxn modelId="{ACF28855-BBBA-4988-8CAF-4645C975890E}" type="presOf" srcId="{9950394F-8D8A-4D3C-A80F-8299AD5BBE5E}" destId="{6BC1621D-131E-4B98-A929-A2802750B218}" srcOrd="0" destOrd="0" presId="urn:microsoft.com/office/officeart/2005/8/layout/lProcess3"/>
    <dgm:cxn modelId="{24ED6387-C22D-4C7E-A298-763EE8E3CEBD}" type="presOf" srcId="{59AA9CAD-532E-4D94-88DD-D83482A44332}" destId="{4F391A6C-A478-4BA5-A4B8-1E6FBE47056A}" srcOrd="0" destOrd="0" presId="urn:microsoft.com/office/officeart/2005/8/layout/lProcess3"/>
    <dgm:cxn modelId="{C8EBF0A9-B14B-4AC7-93E5-5D54817E8705}" srcId="{1A97EA1C-D40F-4047-AF93-FF683FFFD522}" destId="{AB2D92C7-0BA2-4F44-AA5A-6F9BC18BF561}" srcOrd="1" destOrd="0" parTransId="{8850D444-E844-4CE8-A83D-2096525F0FC9}" sibTransId="{ADEA084B-ED12-4BF2-8B34-99D14ABC5CBC}"/>
    <dgm:cxn modelId="{CFCDC0B3-3710-480B-825C-25561F557B57}" type="presOf" srcId="{A23CBDCA-8636-47CA-B344-C0FCF5DC69B4}" destId="{5E4B6363-6122-45E6-800C-528EE260CB6D}" srcOrd="0" destOrd="0" presId="urn:microsoft.com/office/officeart/2005/8/layout/lProcess3"/>
    <dgm:cxn modelId="{9B79D7B7-5EC3-4249-89DE-51F32B00A248}" type="presOf" srcId="{1860B30C-0DAB-4DD2-A641-C9BB8111CD7A}" destId="{E97E1293-10B1-4152-9BBA-C4E6A6C1CDF8}" srcOrd="0" destOrd="0" presId="urn:microsoft.com/office/officeart/2005/8/layout/lProcess3"/>
    <dgm:cxn modelId="{1C3635BF-8D3E-408E-AB10-F564D42BE376}" type="presOf" srcId="{68A09747-7B7C-4EBC-8820-043BE3F651D8}" destId="{3140CE83-6035-4B6F-99F7-9A6E2C595794}" srcOrd="0" destOrd="0" presId="urn:microsoft.com/office/officeart/2005/8/layout/lProcess3"/>
    <dgm:cxn modelId="{DD0648D3-8205-409C-B876-F6E69D0E32DB}" srcId="{00AC2B17-D5AE-4131-B074-2D64303E85EF}" destId="{59AA9CAD-532E-4D94-88DD-D83482A44332}" srcOrd="0" destOrd="0" parTransId="{B9C39B88-2989-4B72-8A21-EDED9E87024D}" sibTransId="{64D1B94B-E0C1-4906-A2ED-663ACF7630FC}"/>
    <dgm:cxn modelId="{F1430AE6-DE11-4311-8A40-3D7CBB66FE94}" srcId="{C97D4E50-7881-4C91-9CD8-5349A424B89F}" destId="{1A97EA1C-D40F-4047-AF93-FF683FFFD522}" srcOrd="0" destOrd="0" parTransId="{9695A4C4-85F9-4E60-A914-0CD30FDBD8C2}" sibTransId="{A595B877-FFF6-4533-AB42-D6DAA5DB75A8}"/>
    <dgm:cxn modelId="{40E371E6-AE9F-4CD6-89F9-094FC5EDF11A}" srcId="{9950394F-8D8A-4D3C-A80F-8299AD5BBE5E}" destId="{11469CB5-5E5A-4C08-B3D9-5312B2797048}" srcOrd="1" destOrd="0" parTransId="{54C71894-89C4-4410-979E-B9D5A7D60A61}" sibTransId="{B30C9EF9-D58F-41AA-85F6-F29529E4A581}"/>
    <dgm:cxn modelId="{5D3AF0E6-1902-447D-BE8F-3F9099393C0A}" type="presOf" srcId="{AB2D92C7-0BA2-4F44-AA5A-6F9BC18BF561}" destId="{ED147CFF-07BE-4708-B491-28A41CADEC7E}" srcOrd="0" destOrd="0" presId="urn:microsoft.com/office/officeart/2005/8/layout/lProcess3"/>
    <dgm:cxn modelId="{F9AFB3EC-4ACF-48BC-9A31-E28F6137DB51}" srcId="{C97D4E50-7881-4C91-9CD8-5349A424B89F}" destId="{00AC2B17-D5AE-4131-B074-2D64303E85EF}" srcOrd="2" destOrd="0" parTransId="{F11329A9-8FF4-4E2D-8E9F-C6505E8AD13E}" sibTransId="{5F2FC78F-358A-4999-9FBF-A456B19E2151}"/>
    <dgm:cxn modelId="{34F0D5FB-62B9-45D8-8430-8D309FF00E2F}" srcId="{9950394F-8D8A-4D3C-A80F-8299AD5BBE5E}" destId="{A23CBDCA-8636-47CA-B344-C0FCF5DC69B4}" srcOrd="0" destOrd="0" parTransId="{36FCCD24-0E5F-4B4F-9C89-445E10C0ABDB}" sibTransId="{0ADB6C43-CFEB-43DA-B1A3-27D90922B530}"/>
    <dgm:cxn modelId="{BFFB156F-22E5-4050-BAC5-386029853D6F}" type="presParOf" srcId="{3773EA61-B7B4-4ADA-A0D5-E69F01353B23}" destId="{DE041160-5EC3-4271-8D0B-7293BE125A7A}" srcOrd="0" destOrd="0" presId="urn:microsoft.com/office/officeart/2005/8/layout/lProcess3"/>
    <dgm:cxn modelId="{F5F8E220-6DF0-4E13-989A-A4B3B24FB3C0}" type="presParOf" srcId="{DE041160-5EC3-4271-8D0B-7293BE125A7A}" destId="{CEA93196-1111-4E72-A115-429A9CC44E33}" srcOrd="0" destOrd="0" presId="urn:microsoft.com/office/officeart/2005/8/layout/lProcess3"/>
    <dgm:cxn modelId="{412F1CDE-4266-459C-877D-620446CF9171}" type="presParOf" srcId="{DE041160-5EC3-4271-8D0B-7293BE125A7A}" destId="{3A3B0DB6-E1A9-420A-8AF7-97AB7CA99D6F}" srcOrd="1" destOrd="0" presId="urn:microsoft.com/office/officeart/2005/8/layout/lProcess3"/>
    <dgm:cxn modelId="{0E5ABA9C-75E6-42E5-B671-8A32B0BA85FE}" type="presParOf" srcId="{DE041160-5EC3-4271-8D0B-7293BE125A7A}" destId="{E97E1293-10B1-4152-9BBA-C4E6A6C1CDF8}" srcOrd="2" destOrd="0" presId="urn:microsoft.com/office/officeart/2005/8/layout/lProcess3"/>
    <dgm:cxn modelId="{513F0C20-F678-4092-885F-EADB091D7663}" type="presParOf" srcId="{DE041160-5EC3-4271-8D0B-7293BE125A7A}" destId="{5FE7B65F-0982-4091-9418-2FC66D8F5288}" srcOrd="3" destOrd="0" presId="urn:microsoft.com/office/officeart/2005/8/layout/lProcess3"/>
    <dgm:cxn modelId="{AD4C81EC-B030-44F7-822D-53803C3FACC0}" type="presParOf" srcId="{DE041160-5EC3-4271-8D0B-7293BE125A7A}" destId="{ED147CFF-07BE-4708-B491-28A41CADEC7E}" srcOrd="4" destOrd="0" presId="urn:microsoft.com/office/officeart/2005/8/layout/lProcess3"/>
    <dgm:cxn modelId="{E6662278-E697-4F28-AC98-1CABC5B318ED}" type="presParOf" srcId="{3773EA61-B7B4-4ADA-A0D5-E69F01353B23}" destId="{C16685C0-DB36-4B52-A54E-CE4290AB6FDF}" srcOrd="1" destOrd="0" presId="urn:microsoft.com/office/officeart/2005/8/layout/lProcess3"/>
    <dgm:cxn modelId="{050E88F1-73F0-4475-91A0-2C25C3FAF5BE}" type="presParOf" srcId="{3773EA61-B7B4-4ADA-A0D5-E69F01353B23}" destId="{34673A6F-6055-4C3F-92A7-D14BEA7B25FD}" srcOrd="2" destOrd="0" presId="urn:microsoft.com/office/officeart/2005/8/layout/lProcess3"/>
    <dgm:cxn modelId="{399F8A01-372F-4C87-9458-10873C0AC7B3}" type="presParOf" srcId="{34673A6F-6055-4C3F-92A7-D14BEA7B25FD}" destId="{6BC1621D-131E-4B98-A929-A2802750B218}" srcOrd="0" destOrd="0" presId="urn:microsoft.com/office/officeart/2005/8/layout/lProcess3"/>
    <dgm:cxn modelId="{0AE2CAB1-46DA-409E-B0D7-6B34D86AE8B1}" type="presParOf" srcId="{34673A6F-6055-4C3F-92A7-D14BEA7B25FD}" destId="{22BF1424-7FD3-4627-8CD0-80CB0EAE4447}" srcOrd="1" destOrd="0" presId="urn:microsoft.com/office/officeart/2005/8/layout/lProcess3"/>
    <dgm:cxn modelId="{85558072-3474-4810-BC8C-6DCE96AD8BC1}" type="presParOf" srcId="{34673A6F-6055-4C3F-92A7-D14BEA7B25FD}" destId="{5E4B6363-6122-45E6-800C-528EE260CB6D}" srcOrd="2" destOrd="0" presId="urn:microsoft.com/office/officeart/2005/8/layout/lProcess3"/>
    <dgm:cxn modelId="{C99958A2-524C-427E-99A4-D1F12CC2CDFC}" type="presParOf" srcId="{34673A6F-6055-4C3F-92A7-D14BEA7B25FD}" destId="{1AE30073-F535-4EC5-9DD9-A30831AC3F0E}" srcOrd="3" destOrd="0" presId="urn:microsoft.com/office/officeart/2005/8/layout/lProcess3"/>
    <dgm:cxn modelId="{F55225E8-C998-41C2-AE9D-3610B09EE6F3}" type="presParOf" srcId="{34673A6F-6055-4C3F-92A7-D14BEA7B25FD}" destId="{CDB17A88-7C93-4C4A-B932-3D66794F0092}" srcOrd="4" destOrd="0" presId="urn:microsoft.com/office/officeart/2005/8/layout/lProcess3"/>
    <dgm:cxn modelId="{EFABEED1-BB0A-4C88-B190-A808E64FC45C}" type="presParOf" srcId="{3773EA61-B7B4-4ADA-A0D5-E69F01353B23}" destId="{3DF6158F-5EEC-477B-B1D6-8EC20DB0BA05}" srcOrd="3" destOrd="0" presId="urn:microsoft.com/office/officeart/2005/8/layout/lProcess3"/>
    <dgm:cxn modelId="{D5F8EFD6-22EB-4129-A130-81672784F9B0}" type="presParOf" srcId="{3773EA61-B7B4-4ADA-A0D5-E69F01353B23}" destId="{F1D7F74F-2661-4E4C-8138-650AC049EBCE}" srcOrd="4" destOrd="0" presId="urn:microsoft.com/office/officeart/2005/8/layout/lProcess3"/>
    <dgm:cxn modelId="{F5D71EF7-E9E5-4653-8CB5-72D697453AED}" type="presParOf" srcId="{F1D7F74F-2661-4E4C-8138-650AC049EBCE}" destId="{C3A1F1A4-9667-45ED-88A7-7AA1F5CA5AF2}" srcOrd="0" destOrd="0" presId="urn:microsoft.com/office/officeart/2005/8/layout/lProcess3"/>
    <dgm:cxn modelId="{806839B2-7551-4FCD-A49B-CCD6FA6119D4}" type="presParOf" srcId="{F1D7F74F-2661-4E4C-8138-650AC049EBCE}" destId="{B704168E-0FCA-406C-8761-CC8AAC42EB0A}" srcOrd="1" destOrd="0" presId="urn:microsoft.com/office/officeart/2005/8/layout/lProcess3"/>
    <dgm:cxn modelId="{083B16A7-B1B9-432A-8BBF-533E9BD9DB81}" type="presParOf" srcId="{F1D7F74F-2661-4E4C-8138-650AC049EBCE}" destId="{4F391A6C-A478-4BA5-A4B8-1E6FBE47056A}" srcOrd="2" destOrd="0" presId="urn:microsoft.com/office/officeart/2005/8/layout/lProcess3"/>
    <dgm:cxn modelId="{EC1E181E-29EA-4F4D-BFA2-B7496C6F520B}" type="presParOf" srcId="{F1D7F74F-2661-4E4C-8138-650AC049EBCE}" destId="{53230522-8722-4AE4-A5B9-76C31099BA38}" srcOrd="3" destOrd="0" presId="urn:microsoft.com/office/officeart/2005/8/layout/lProcess3"/>
    <dgm:cxn modelId="{950A4304-B1AD-41AA-888E-8D9906B30B22}" type="presParOf" srcId="{F1D7F74F-2661-4E4C-8138-650AC049EBCE}" destId="{3140CE83-6035-4B6F-99F7-9A6E2C595794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EB31F-FC70-4AE9-9D56-4A92852AEC3D}">
      <dsp:nvSpPr>
        <dsp:cNvPr id="0" name=""/>
        <dsp:cNvSpPr/>
      </dsp:nvSpPr>
      <dsp:spPr>
        <a:xfrm>
          <a:off x="563520" y="857416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3BC9E-3C03-40C3-87B6-198144D70BE4}">
      <dsp:nvSpPr>
        <dsp:cNvPr id="0" name=""/>
        <dsp:cNvSpPr/>
      </dsp:nvSpPr>
      <dsp:spPr>
        <a:xfrm>
          <a:off x="875028" y="1168925"/>
          <a:ext cx="838676" cy="838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B5202-4A84-47BD-A1B6-A0F8483A08B4}">
      <dsp:nvSpPr>
        <dsp:cNvPr id="0" name=""/>
        <dsp:cNvSpPr/>
      </dsp:nvSpPr>
      <dsp:spPr>
        <a:xfrm>
          <a:off x="96257" y="2774392"/>
          <a:ext cx="2396219" cy="108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 – PRESENTATION DE L’ETUDE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96257" y="2774392"/>
        <a:ext cx="2396219" cy="1083066"/>
      </dsp:txXfrm>
    </dsp:sp>
    <dsp:sp modelId="{42783567-C0A3-45D1-BD00-513C1CD2AB18}">
      <dsp:nvSpPr>
        <dsp:cNvPr id="0" name=""/>
        <dsp:cNvSpPr/>
      </dsp:nvSpPr>
      <dsp:spPr>
        <a:xfrm>
          <a:off x="3379078" y="857416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495FF-359F-40D8-8D61-92A75CDC51E7}">
      <dsp:nvSpPr>
        <dsp:cNvPr id="0" name=""/>
        <dsp:cNvSpPr/>
      </dsp:nvSpPr>
      <dsp:spPr>
        <a:xfrm>
          <a:off x="3690586" y="1168925"/>
          <a:ext cx="838676" cy="83867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F555A-259D-4499-8E17-9665717D82FE}">
      <dsp:nvSpPr>
        <dsp:cNvPr id="0" name=""/>
        <dsp:cNvSpPr/>
      </dsp:nvSpPr>
      <dsp:spPr>
        <a:xfrm>
          <a:off x="2911815" y="2774392"/>
          <a:ext cx="2396219" cy="108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 – 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ANALYSE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KPI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911815" y="2774392"/>
        <a:ext cx="2396219" cy="1083066"/>
      </dsp:txXfrm>
    </dsp:sp>
    <dsp:sp modelId="{F254C9BB-60C7-4754-98F0-933A480F7FDD}">
      <dsp:nvSpPr>
        <dsp:cNvPr id="0" name=""/>
        <dsp:cNvSpPr/>
      </dsp:nvSpPr>
      <dsp:spPr>
        <a:xfrm>
          <a:off x="6194636" y="857416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202BC-58D7-46A6-89B8-FBBC0935B4B6}">
      <dsp:nvSpPr>
        <dsp:cNvPr id="0" name=""/>
        <dsp:cNvSpPr/>
      </dsp:nvSpPr>
      <dsp:spPr>
        <a:xfrm>
          <a:off x="6506144" y="1168925"/>
          <a:ext cx="838676" cy="83867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9C9A7-B58A-4370-A523-06CCB5EA8C42}">
      <dsp:nvSpPr>
        <dsp:cNvPr id="0" name=""/>
        <dsp:cNvSpPr/>
      </dsp:nvSpPr>
      <dsp:spPr>
        <a:xfrm>
          <a:off x="5727373" y="2774392"/>
          <a:ext cx="2396219" cy="108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III – 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PROFIL</a:t>
          </a:r>
          <a:b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fr-FR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CLIENT BTC</a:t>
          </a:r>
          <a:endParaRPr lang="en-US" sz="24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5727373" y="2774392"/>
        <a:ext cx="2396219" cy="1083066"/>
      </dsp:txXfrm>
    </dsp:sp>
    <dsp:sp modelId="{01A1263A-71D4-47B9-A9A9-C49600F0FFF6}">
      <dsp:nvSpPr>
        <dsp:cNvPr id="0" name=""/>
        <dsp:cNvSpPr/>
      </dsp:nvSpPr>
      <dsp:spPr>
        <a:xfrm>
          <a:off x="9162246" y="857416"/>
          <a:ext cx="1461693" cy="1461693"/>
        </a:xfrm>
        <a:prstGeom prst="ellipse">
          <a:avLst/>
        </a:prstGeom>
        <a:solidFill>
          <a:srgbClr val="83AF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170AB-543A-4105-AC19-6CA9F6EA4303}">
      <dsp:nvSpPr>
        <dsp:cNvPr id="0" name=""/>
        <dsp:cNvSpPr/>
      </dsp:nvSpPr>
      <dsp:spPr>
        <a:xfrm>
          <a:off x="9473755" y="1168925"/>
          <a:ext cx="838676" cy="83867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74129-3BC1-44F6-A049-3EEF06E579E5}">
      <dsp:nvSpPr>
        <dsp:cNvPr id="0" name=""/>
        <dsp:cNvSpPr/>
      </dsp:nvSpPr>
      <dsp:spPr>
        <a:xfrm>
          <a:off x="8542931" y="2774392"/>
          <a:ext cx="2700323" cy="108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IV –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BILAN ET</a:t>
          </a:r>
          <a:br>
            <a:rPr lang="en-US" sz="18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2000" u="sng" kern="1200" cap="all" dirty="0">
              <a:solidFill>
                <a:srgbClr val="373545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RECOMMANDATIONS</a:t>
          </a:r>
          <a:endParaRPr lang="en-US" sz="2000" u="sng" kern="1200" cap="all" dirty="0">
            <a:solidFill>
              <a:srgbClr val="373545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8542931" y="2774392"/>
        <a:ext cx="2700323" cy="1083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93196-1111-4E72-A115-429A9CC44E33}">
      <dsp:nvSpPr>
        <dsp:cNvPr id="0" name=""/>
        <dsp:cNvSpPr/>
      </dsp:nvSpPr>
      <dsp:spPr>
        <a:xfrm>
          <a:off x="1459" y="523212"/>
          <a:ext cx="2255145" cy="90205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Genre &amp; Catégorie</a:t>
          </a:r>
        </a:p>
      </dsp:txBody>
      <dsp:txXfrm>
        <a:off x="452488" y="523212"/>
        <a:ext cx="1353087" cy="902058"/>
      </dsp:txXfrm>
    </dsp:sp>
    <dsp:sp modelId="{E97E1293-10B1-4152-9BBA-C4E6A6C1CDF8}">
      <dsp:nvSpPr>
        <dsp:cNvPr id="0" name=""/>
        <dsp:cNvSpPr/>
      </dsp:nvSpPr>
      <dsp:spPr>
        <a:xfrm>
          <a:off x="1963435" y="599887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Dépendance </a:t>
          </a:r>
          <a:br>
            <a:rPr lang="fr-FR" sz="1300" kern="1200" dirty="0"/>
          </a:br>
          <a:r>
            <a:rPr lang="fr-FR" sz="1300" kern="1200" dirty="0"/>
            <a:t>diff faible</a:t>
          </a:r>
        </a:p>
      </dsp:txBody>
      <dsp:txXfrm>
        <a:off x="2337789" y="599887"/>
        <a:ext cx="1123062" cy="748708"/>
      </dsp:txXfrm>
    </dsp:sp>
    <dsp:sp modelId="{ED147CFF-07BE-4708-B491-28A41CADEC7E}">
      <dsp:nvSpPr>
        <dsp:cNvPr id="0" name=""/>
        <dsp:cNvSpPr/>
      </dsp:nvSpPr>
      <dsp:spPr>
        <a:xfrm>
          <a:off x="3573158" y="599887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Ciblage probablement </a:t>
          </a:r>
          <a:r>
            <a:rPr lang="fr-FR" sz="1300" kern="1200" dirty="0" err="1"/>
            <a:t>inéfficace</a:t>
          </a:r>
          <a:endParaRPr lang="fr-FR" sz="1300" kern="1200" dirty="0"/>
        </a:p>
      </dsp:txBody>
      <dsp:txXfrm>
        <a:off x="3947512" y="599887"/>
        <a:ext cx="1123062" cy="748708"/>
      </dsp:txXfrm>
    </dsp:sp>
    <dsp:sp modelId="{6BC1621D-131E-4B98-A929-A2802750B218}">
      <dsp:nvSpPr>
        <dsp:cNvPr id="0" name=""/>
        <dsp:cNvSpPr/>
      </dsp:nvSpPr>
      <dsp:spPr>
        <a:xfrm>
          <a:off x="1459" y="1551558"/>
          <a:ext cx="2255145" cy="90205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Profil Achat</a:t>
          </a:r>
          <a:br>
            <a:rPr lang="fr-FR" sz="2200" kern="1200" dirty="0"/>
          </a:br>
          <a:r>
            <a:rPr lang="fr-FR" sz="2200" kern="1200" dirty="0"/>
            <a:t>&amp; Age</a:t>
          </a:r>
        </a:p>
      </dsp:txBody>
      <dsp:txXfrm>
        <a:off x="452488" y="1551558"/>
        <a:ext cx="1353087" cy="902058"/>
      </dsp:txXfrm>
    </dsp:sp>
    <dsp:sp modelId="{5E4B6363-6122-45E6-800C-528EE260CB6D}">
      <dsp:nvSpPr>
        <dsp:cNvPr id="0" name=""/>
        <dsp:cNvSpPr/>
      </dsp:nvSpPr>
      <dsp:spPr>
        <a:xfrm>
          <a:off x="1963435" y="1628233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Ségmentation</a:t>
          </a:r>
          <a:br>
            <a:rPr lang="fr-FR" sz="1300" kern="1200" dirty="0"/>
          </a:br>
          <a:r>
            <a:rPr lang="fr-FR" sz="1300" kern="1200" dirty="0"/>
            <a:t>en 3 Tr Age</a:t>
          </a:r>
          <a:br>
            <a:rPr lang="fr-FR" sz="1300" kern="1200" dirty="0"/>
          </a:br>
          <a:r>
            <a:rPr lang="fr-FR" sz="1300" kern="1200" dirty="0"/>
            <a:t>-29/ 30-40 /50+</a:t>
          </a:r>
        </a:p>
      </dsp:txBody>
      <dsp:txXfrm>
        <a:off x="2337789" y="1628233"/>
        <a:ext cx="1123062" cy="748708"/>
      </dsp:txXfrm>
    </dsp:sp>
    <dsp:sp modelId="{CDB17A88-7C93-4C4A-B932-3D66794F0092}">
      <dsp:nvSpPr>
        <dsp:cNvPr id="0" name=""/>
        <dsp:cNvSpPr/>
      </dsp:nvSpPr>
      <dsp:spPr>
        <a:xfrm>
          <a:off x="3573158" y="1628233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Ciblage pertinent</a:t>
          </a:r>
        </a:p>
      </dsp:txBody>
      <dsp:txXfrm>
        <a:off x="3947512" y="1628233"/>
        <a:ext cx="1123062" cy="748708"/>
      </dsp:txXfrm>
    </dsp:sp>
    <dsp:sp modelId="{C3A1F1A4-9667-45ED-88A7-7AA1F5CA5AF2}">
      <dsp:nvSpPr>
        <dsp:cNvPr id="0" name=""/>
        <dsp:cNvSpPr/>
      </dsp:nvSpPr>
      <dsp:spPr>
        <a:xfrm>
          <a:off x="1459" y="2579905"/>
          <a:ext cx="2255145" cy="90205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Catégorie </a:t>
          </a:r>
          <a:br>
            <a:rPr lang="fr-FR" sz="2200" kern="1200" dirty="0"/>
          </a:br>
          <a:r>
            <a:rPr lang="fr-FR" sz="2200" kern="1200" dirty="0"/>
            <a:t>&amp; Age</a:t>
          </a:r>
        </a:p>
      </dsp:txBody>
      <dsp:txXfrm>
        <a:off x="452488" y="2579905"/>
        <a:ext cx="1353087" cy="902058"/>
      </dsp:txXfrm>
    </dsp:sp>
    <dsp:sp modelId="{4F391A6C-A478-4BA5-A4B8-1E6FBE47056A}">
      <dsp:nvSpPr>
        <dsp:cNvPr id="0" name=""/>
        <dsp:cNvSpPr/>
      </dsp:nvSpPr>
      <dsp:spPr>
        <a:xfrm>
          <a:off x="1963435" y="2656580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Dépendance</a:t>
          </a:r>
        </a:p>
      </dsp:txBody>
      <dsp:txXfrm>
        <a:off x="2337789" y="2656580"/>
        <a:ext cx="1123062" cy="748708"/>
      </dsp:txXfrm>
    </dsp:sp>
    <dsp:sp modelId="{3140CE83-6035-4B6F-99F7-9A6E2C595794}">
      <dsp:nvSpPr>
        <dsp:cNvPr id="0" name=""/>
        <dsp:cNvSpPr/>
      </dsp:nvSpPr>
      <dsp:spPr>
        <a:xfrm>
          <a:off x="3573158" y="2656580"/>
          <a:ext cx="1871770" cy="748708"/>
        </a:xfrm>
        <a:prstGeom prst="chevron">
          <a:avLst/>
        </a:prstGeom>
        <a:solidFill>
          <a:srgbClr val="597DBF"/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Ciblage pertinent</a:t>
          </a:r>
        </a:p>
      </dsp:txBody>
      <dsp:txXfrm>
        <a:off x="3947512" y="2656580"/>
        <a:ext cx="1123062" cy="748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761C43-90B0-443C-86EC-3C0DD5DA01AA}" type="datetime1">
              <a:rPr lang="fr-FR" smtClean="0"/>
              <a:t>13/05/2025</a:t>
            </a:fld>
            <a:endParaRPr lang="fr-FR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69C82B5-293F-43D8-BDBA-2AB8C5A97E2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13EE-8A8A-6C1B-131A-C70A5009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F719CD-2612-504C-D032-F40A952CA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6C3237-D8CA-853E-B3A3-D783E98C3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3027D1-3273-6E1B-1636-F04FF3E94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620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Courbe de Lorenz :</a:t>
            </a:r>
          </a:p>
          <a:p>
            <a:r>
              <a:rPr lang="fr-FR" dirty="0"/>
              <a:t>On note l’inflexion en fin de Courbe qui relève la présence des clients </a:t>
            </a:r>
            <a:r>
              <a:rPr lang="fr-FR" dirty="0" err="1"/>
              <a:t>BtB</a:t>
            </a:r>
            <a:r>
              <a:rPr lang="fr-FR" dirty="0"/>
              <a:t> qui contribue plus nettement au CA qu’un client </a:t>
            </a:r>
            <a:r>
              <a:rPr lang="fr-FR" dirty="0" err="1"/>
              <a:t>BtV</a:t>
            </a:r>
            <a:r>
              <a:rPr lang="fr-FR" dirty="0"/>
              <a:t> classique.</a:t>
            </a:r>
          </a:p>
          <a:p>
            <a:endParaRPr lang="fr-FR" dirty="0"/>
          </a:p>
          <a:p>
            <a:r>
              <a:rPr lang="fr-FR" u="sng" dirty="0"/>
              <a:t>Clients </a:t>
            </a:r>
            <a:r>
              <a:rPr lang="fr-FR" u="sng" dirty="0" err="1"/>
              <a:t>BtB</a:t>
            </a:r>
            <a:r>
              <a:rPr lang="fr-FR" u="sng" dirty="0"/>
              <a:t> :</a:t>
            </a:r>
          </a:p>
          <a:p>
            <a:r>
              <a:rPr lang="fr-FR" dirty="0"/>
              <a:t>Les clients </a:t>
            </a:r>
            <a:r>
              <a:rPr lang="fr-FR" dirty="0" err="1"/>
              <a:t>BtB</a:t>
            </a:r>
            <a:r>
              <a:rPr lang="fr-FR" dirty="0"/>
              <a:t> représentent 7,4% du CA, ce qui est non négligeable.</a:t>
            </a:r>
            <a:br>
              <a:rPr lang="fr-FR" dirty="0"/>
            </a:br>
            <a:r>
              <a:rPr lang="fr-FR" dirty="0"/>
              <a:t>Cependant on note que la cible majoritaire est celle de clients </a:t>
            </a:r>
            <a:r>
              <a:rPr lang="fr-FR" dirty="0" err="1"/>
              <a:t>BtC</a:t>
            </a:r>
            <a:r>
              <a:rPr lang="fr-FR" dirty="0"/>
              <a:t>.</a:t>
            </a:r>
          </a:p>
          <a:p>
            <a:br>
              <a:rPr lang="fr-FR" dirty="0"/>
            </a:br>
            <a:r>
              <a:rPr lang="fr-FR" dirty="0"/>
              <a:t>Les clients </a:t>
            </a:r>
            <a:r>
              <a:rPr lang="fr-FR" dirty="0" err="1"/>
              <a:t>BtC</a:t>
            </a:r>
            <a:r>
              <a:rPr lang="fr-FR" dirty="0"/>
              <a:t> pèsent entre 1 et 3% du CA chacun :</a:t>
            </a:r>
            <a:br>
              <a:rPr lang="fr-FR" dirty="0"/>
            </a:br>
            <a:r>
              <a:rPr lang="fr-FR" dirty="0"/>
              <a:t>avec 2 très gros clients : c_1609 et c_ 4958</a:t>
            </a:r>
          </a:p>
          <a:p>
            <a:r>
              <a:rPr lang="fr-FR" dirty="0"/>
              <a:t>Et 2 autre clients BTB importants : c_3454 et c_6714</a:t>
            </a:r>
          </a:p>
          <a:p>
            <a:endParaRPr lang="fr-FR" dirty="0"/>
          </a:p>
          <a:p>
            <a:r>
              <a:rPr lang="fr-FR" dirty="0"/>
              <a:t>Le comportement des clients </a:t>
            </a:r>
            <a:r>
              <a:rPr lang="fr-FR" dirty="0" err="1"/>
              <a:t>BtB</a:t>
            </a:r>
            <a:r>
              <a:rPr lang="fr-FR" dirty="0"/>
              <a:t> est différents : certains ont des commandes plutôt régulières et d’autres des commandes plus ponctuelles</a:t>
            </a:r>
          </a:p>
          <a:p>
            <a:endParaRPr lang="fr-FR" dirty="0"/>
          </a:p>
          <a:p>
            <a:r>
              <a:rPr lang="fr-FR" dirty="0"/>
              <a:t>IL pourrait être intéressant d’essayer de développer cette segmentation pour développer le CA.</a:t>
            </a:r>
            <a:br>
              <a:rPr lang="fr-FR" dirty="0"/>
            </a:br>
            <a:r>
              <a:rPr lang="fr-FR" dirty="0"/>
              <a:t>Afin de diversifier le type de clientèle.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Il serait également intéressant d’avoir un suivi rapproché de cette clientèle importante afin de pouvoir suivre ses besoin individuellement.</a:t>
            </a:r>
            <a:br>
              <a:rPr lang="fr-FR" dirty="0"/>
            </a:br>
            <a:r>
              <a:rPr lang="fr-FR" dirty="0"/>
              <a:t>Une perte de commande comme pour le client c_4958 entre 2021_08 et 2021_12 devrait alerter rapidement afin de se renseigner sur ses raisons </a:t>
            </a:r>
            <a:br>
              <a:rPr lang="fr-FR" dirty="0"/>
            </a:br>
            <a:r>
              <a:rPr lang="fr-FR" dirty="0"/>
              <a:t>(insatisfaction client, concurrence, difficulté financière…)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806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Rq</a:t>
            </a:r>
            <a:r>
              <a:rPr lang="fr-FR" dirty="0"/>
              <a:t>/Rappel :</a:t>
            </a:r>
            <a:br>
              <a:rPr lang="fr-FR" dirty="0"/>
            </a:br>
            <a:r>
              <a:rPr lang="fr-FR" dirty="0"/>
              <a:t>les femmes représentent 8,5% de nos transactions de plus que les hommes</a:t>
            </a:r>
          </a:p>
          <a:p>
            <a:endParaRPr lang="fr-FR" dirty="0"/>
          </a:p>
          <a:p>
            <a:r>
              <a:rPr lang="fr-FR" dirty="0"/>
              <a:t>Nb clients:</a:t>
            </a:r>
            <a:br>
              <a:rPr lang="fr-FR" dirty="0"/>
            </a:br>
            <a:r>
              <a:rPr lang="fr-FR" dirty="0"/>
              <a:t>f : 4478 (52,1%)</a:t>
            </a:r>
            <a:br>
              <a:rPr lang="fr-FR" dirty="0"/>
            </a:br>
            <a:r>
              <a:rPr lang="fr-FR" dirty="0"/>
              <a:t>m : 4118 (47,9%)</a:t>
            </a:r>
          </a:p>
          <a:p>
            <a:r>
              <a:rPr lang="fr-FR" dirty="0" err="1"/>
              <a:t>Tot</a:t>
            </a:r>
            <a:r>
              <a:rPr lang="fr-FR" dirty="0"/>
              <a:t> : 8596</a:t>
            </a:r>
          </a:p>
          <a:p>
            <a:r>
              <a:rPr lang="fr-FR" dirty="0"/>
              <a:t>f/m : 1,0874 </a:t>
            </a:r>
          </a:p>
          <a:p>
            <a:endParaRPr lang="fr-FR" dirty="0"/>
          </a:p>
          <a:p>
            <a:r>
              <a:rPr lang="fr-FR" dirty="0"/>
              <a:t>Nb de transactions :  </a:t>
            </a:r>
            <a:br>
              <a:rPr lang="fr-FR" dirty="0"/>
            </a:br>
            <a:r>
              <a:rPr lang="fr-FR" dirty="0"/>
              <a:t>f : 333_494  (52,0%)</a:t>
            </a:r>
            <a:br>
              <a:rPr lang="fr-FR" dirty="0"/>
            </a:br>
            <a:r>
              <a:rPr lang="fr-FR" dirty="0"/>
              <a:t>m : 307_240  (48,0%</a:t>
            </a:r>
          </a:p>
          <a:p>
            <a:r>
              <a:rPr lang="fr-FR" dirty="0" err="1"/>
              <a:t>Tot</a:t>
            </a:r>
            <a:r>
              <a:rPr lang="fr-FR" dirty="0"/>
              <a:t> : 640_734</a:t>
            </a:r>
            <a:br>
              <a:rPr lang="fr-FR" dirty="0"/>
            </a:br>
            <a:r>
              <a:rPr lang="fr-FR" dirty="0"/>
              <a:t>f/m = 1.085 </a:t>
            </a:r>
            <a:br>
              <a:rPr lang="fr-FR" dirty="0"/>
            </a:br>
            <a:r>
              <a:rPr lang="fr-FR" dirty="0"/>
              <a:t>   </a:t>
            </a:r>
            <a:br>
              <a:rPr lang="fr-FR" dirty="0"/>
            </a:br>
            <a:r>
              <a:rPr lang="fr-FR" dirty="0" err="1"/>
              <a:t>categ</a:t>
            </a:r>
            <a:r>
              <a:rPr lang="fr-FR" dirty="0"/>
              <a:t> 0 :  </a:t>
            </a:r>
            <a:br>
              <a:rPr lang="fr-FR" dirty="0"/>
            </a:br>
            <a:r>
              <a:rPr lang="fr-FR" dirty="0"/>
              <a:t>f : 200793  </a:t>
            </a:r>
            <a:br>
              <a:rPr lang="fr-FR" dirty="0"/>
            </a:br>
            <a:r>
              <a:rPr lang="fr-FR" dirty="0"/>
              <a:t>m :  186488  </a:t>
            </a:r>
            <a:br>
              <a:rPr lang="fr-FR" dirty="0"/>
            </a:br>
            <a:r>
              <a:rPr lang="fr-FR" dirty="0"/>
              <a:t>f/m = 1.077 (au lieu de 1.085) -1 pt de %</a:t>
            </a:r>
            <a:r>
              <a:rPr lang="fr-FR" dirty="0" err="1"/>
              <a:t>age</a:t>
            </a:r>
            <a:r>
              <a:rPr lang="fr-FR" dirty="0"/>
              <a:t> de décalage 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categ</a:t>
            </a:r>
            <a:r>
              <a:rPr lang="fr-FR" dirty="0"/>
              <a:t> 1 :  </a:t>
            </a:r>
            <a:br>
              <a:rPr lang="fr-FR" dirty="0"/>
            </a:br>
            <a:r>
              <a:rPr lang="fr-FR" dirty="0"/>
              <a:t>f : 115721  </a:t>
            </a:r>
            <a:br>
              <a:rPr lang="fr-FR" dirty="0"/>
            </a:br>
            <a:r>
              <a:rPr lang="fr-FR" dirty="0"/>
              <a:t>m : 104884  </a:t>
            </a:r>
            <a:br>
              <a:rPr lang="fr-FR" dirty="0"/>
            </a:br>
            <a:r>
              <a:rPr lang="fr-FR" dirty="0"/>
              <a:t>f/m = 1.103 (au lieu de 1.085) +2 pt de %</a:t>
            </a:r>
            <a:r>
              <a:rPr lang="fr-FR" dirty="0" err="1"/>
              <a:t>age</a:t>
            </a:r>
            <a:r>
              <a:rPr lang="fr-FR" dirty="0"/>
              <a:t> de décalage  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categ</a:t>
            </a:r>
            <a:r>
              <a:rPr lang="fr-FR" dirty="0"/>
              <a:t> 2 :  </a:t>
            </a:r>
            <a:br>
              <a:rPr lang="fr-FR" dirty="0"/>
            </a:br>
            <a:r>
              <a:rPr lang="fr-FR" dirty="0"/>
              <a:t>f : 16980  </a:t>
            </a:r>
            <a:br>
              <a:rPr lang="fr-FR" dirty="0"/>
            </a:br>
            <a:r>
              <a:rPr lang="fr-FR" dirty="0"/>
              <a:t>m :  15868  </a:t>
            </a:r>
            <a:br>
              <a:rPr lang="fr-FR" dirty="0"/>
            </a:br>
            <a:r>
              <a:rPr lang="fr-FR" dirty="0"/>
              <a:t>f/m = 1.070 (au lieu de 1.085) -1.5 pt de %</a:t>
            </a:r>
            <a:r>
              <a:rPr lang="fr-FR" dirty="0" err="1"/>
              <a:t>age</a:t>
            </a:r>
            <a:r>
              <a:rPr lang="fr-FR" dirty="0"/>
              <a:t> de décalage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49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regroupées par </a:t>
            </a:r>
            <a:r>
              <a:rPr lang="fr-FR" dirty="0" err="1"/>
              <a:t>age</a:t>
            </a:r>
            <a:r>
              <a:rPr lang="fr-FR" dirty="0"/>
              <a:t> (pour meilleure visualisation )</a:t>
            </a:r>
          </a:p>
          <a:p>
            <a:r>
              <a:rPr lang="fr-FR" dirty="0"/>
              <a:t>N=76 &lt; 5000 (ok pour test de Shapiro, sinon test de Kolmogorov-Smirnov)</a:t>
            </a:r>
          </a:p>
          <a:p>
            <a:endParaRPr lang="fr-FR" dirty="0"/>
          </a:p>
          <a:p>
            <a:r>
              <a:rPr lang="fr-FR" dirty="0"/>
              <a:t>Le test de Spearman suit des tendances pas forcément linéaires, c’est pour cela que je n’ai pas choisi une </a:t>
            </a:r>
            <a:r>
              <a:rPr lang="fr-FR" dirty="0" err="1"/>
              <a:t>regression</a:t>
            </a:r>
            <a:r>
              <a:rPr lang="fr-FR" dirty="0"/>
              <a:t> linéaire mais plutôt une régression non linéaire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2001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6412-C8CB-96B3-8184-EAC37BFD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AE9C4D-1A5F-359E-413F-6E3A73C01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9DF36-E9FF-5E9E-6BAE-A9F360357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regroupées par </a:t>
            </a:r>
            <a:r>
              <a:rPr lang="fr-FR" dirty="0" err="1"/>
              <a:t>age</a:t>
            </a:r>
            <a:r>
              <a:rPr lang="fr-FR" dirty="0"/>
              <a:t> (pour meilleure visualisation )</a:t>
            </a:r>
          </a:p>
          <a:p>
            <a:r>
              <a:rPr lang="fr-FR" dirty="0"/>
              <a:t>N=76 &lt; 5000 (ok pour test de Shapiro, sinon test de Kolmogorov-Smirnov)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B8DEF1-644B-1F8C-0354-F37365F19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84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Données regroupées par </a:t>
            </a:r>
            <a:r>
              <a:rPr lang="fr-FR" dirty="0" err="1"/>
              <a:t>age</a:t>
            </a:r>
            <a:r>
              <a:rPr lang="fr-FR" dirty="0"/>
              <a:t> (pour meilleure visualisation )</a:t>
            </a:r>
          </a:p>
          <a:p>
            <a:r>
              <a:rPr lang="fr-FR" dirty="0"/>
              <a:t>N=76 &lt; 5000 (ok pour test de Shapiro, sinon test de Kolmogorov-Smirnov)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188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29D6-A366-ABCC-829D-1683610E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A488B7-4F9E-D8AA-6841-77C1B9334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6DFE8F-E8F7-B24D-D3EF-70A4C21BC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Effectifs total de 450 000 transactions</a:t>
            </a:r>
          </a:p>
          <a:p>
            <a:r>
              <a:rPr lang="fr-FR" dirty="0"/>
              <a:t>415 </a:t>
            </a:r>
            <a:r>
              <a:rPr lang="fr-FR" dirty="0" err="1"/>
              <a:t>kTr</a:t>
            </a:r>
            <a:r>
              <a:rPr lang="fr-FR" dirty="0"/>
              <a:t> en </a:t>
            </a:r>
            <a:r>
              <a:rPr lang="fr-FR" dirty="0" err="1"/>
              <a:t>categ</a:t>
            </a:r>
            <a:r>
              <a:rPr lang="fr-FR" dirty="0"/>
              <a:t> 0 / 235 </a:t>
            </a:r>
            <a:r>
              <a:rPr lang="fr-FR" dirty="0" err="1"/>
              <a:t>kTr</a:t>
            </a:r>
            <a:r>
              <a:rPr lang="fr-FR" dirty="0"/>
              <a:t> en </a:t>
            </a:r>
            <a:r>
              <a:rPr lang="fr-FR" dirty="0" err="1"/>
              <a:t>categ</a:t>
            </a:r>
            <a:r>
              <a:rPr lang="fr-FR" dirty="0"/>
              <a:t> 1 / 36 </a:t>
            </a:r>
            <a:r>
              <a:rPr lang="fr-FR" dirty="0" err="1"/>
              <a:t>kTr</a:t>
            </a:r>
            <a:r>
              <a:rPr lang="fr-FR" dirty="0"/>
              <a:t> en </a:t>
            </a:r>
            <a:r>
              <a:rPr lang="fr-FR" dirty="0" err="1"/>
              <a:t>categ</a:t>
            </a:r>
            <a:r>
              <a:rPr lang="fr-FR" dirty="0"/>
              <a:t> 2</a:t>
            </a:r>
          </a:p>
          <a:p>
            <a:r>
              <a:rPr lang="fr-FR" dirty="0"/>
              <a:t>N&gt; 5000 Test de Kolmogorov-Smirnov pour les 3 groupes</a:t>
            </a:r>
          </a:p>
          <a:p>
            <a:endParaRPr lang="fr-FR" dirty="0"/>
          </a:p>
          <a:p>
            <a:r>
              <a:rPr lang="fr-FR" u="sng" dirty="0"/>
              <a:t>Commentaire sur la distribution des </a:t>
            </a:r>
            <a:r>
              <a:rPr lang="fr-FR" u="sng" dirty="0" err="1"/>
              <a:t>ages</a:t>
            </a:r>
            <a:r>
              <a:rPr lang="fr-FR" u="sng" dirty="0"/>
              <a:t> selon les catégories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médiane(24) et la moyenne(26) des clients achetant des livres de catégories 2 sont plus basses que celles des autres catégories 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médiane(47) et la moyenne(47) des clients achetant des livres de catégories 1 sont plus hautes que celles des autres catégories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médiane(42) et la moyenne(44) des clients achetant des livres de catégories 0 sont intermédiaires.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u="sng" dirty="0"/>
              <a:t>COEUR DE CIBLE :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catégorie 1 est celle qui a le public le plus hétéroclite (50% étalé sur 36-58ans)  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catégorie la plus typée, est la catégorie 2 avec un </a:t>
            </a:r>
            <a:r>
              <a:rPr lang="fr-FR" dirty="0" err="1"/>
              <a:t>age</a:t>
            </a:r>
            <a:r>
              <a:rPr lang="fr-FR" dirty="0"/>
              <a:t> plus bas, et un écart interquartile plus restreint 18-28ans)</a:t>
            </a:r>
          </a:p>
          <a:p>
            <a:pPr marL="171450" indent="-171450">
              <a:buFontTx/>
              <a:buChar char="-"/>
            </a:pPr>
            <a:r>
              <a:rPr lang="fr-FR" dirty="0"/>
              <a:t>La catégorie 0 elle cible plus les 36-48 ans.</a:t>
            </a:r>
          </a:p>
          <a:p>
            <a:endParaRPr lang="fr-FR" dirty="0"/>
          </a:p>
          <a:p>
            <a:r>
              <a:rPr lang="fr-FR" dirty="0"/>
              <a:t>p-value &lt; 0.05, donc H0 est rejetée </a:t>
            </a:r>
            <a:br>
              <a:rPr lang="fr-FR" dirty="0"/>
            </a:br>
            <a:r>
              <a:rPr lang="fr-FR" dirty="0"/>
              <a:t>et il existe donc une différence significative entre les groupes de catégorie.  </a:t>
            </a:r>
          </a:p>
          <a:p>
            <a:endParaRPr lang="fr-FR" dirty="0"/>
          </a:p>
          <a:p>
            <a:r>
              <a:rPr lang="fr-FR" dirty="0"/>
              <a:t>Rappel : le test de </a:t>
            </a:r>
            <a:r>
              <a:rPr lang="fr-FR" dirty="0" err="1"/>
              <a:t>Kruskal-Wallise</a:t>
            </a:r>
            <a:r>
              <a:rPr lang="fr-FR" dirty="0"/>
              <a:t> compare les moyennes.  </a:t>
            </a:r>
            <a:br>
              <a:rPr lang="fr-FR" dirty="0"/>
            </a:br>
            <a:r>
              <a:rPr lang="fr-FR" dirty="0"/>
              <a:t>Donc cela veut dire que les moyennes sont significativement différentes.  </a:t>
            </a:r>
            <a:br>
              <a:rPr lang="fr-FR" dirty="0"/>
            </a:br>
            <a:r>
              <a:rPr lang="fr-FR" dirty="0"/>
              <a:t>Cela confirme bien l'impression nette données par les </a:t>
            </a:r>
            <a:r>
              <a:rPr lang="fr-FR" dirty="0" err="1"/>
              <a:t>boxplots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/>
              <a:t>Mais là c'est objectivé par un test chiffré.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9CB8A6-F921-16BB-85DD-D4307804D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7848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C07D-C971-D514-1F75-F8F403C6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223BC3-1A51-2745-E749-7434A711A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5A068FA-5970-82F3-0649-6621F7611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C443BC-0BAB-E78D-847F-6A47AAF78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900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&gt;Relation Faible Genre / </a:t>
            </a:r>
            <a:r>
              <a:rPr lang="fr-FR" sz="1200" dirty="0" err="1"/>
              <a:t>Categ</a:t>
            </a:r>
            <a:r>
              <a:rPr lang="fr-FR" sz="1200" dirty="0"/>
              <a:t> de livre acheté</a:t>
            </a:r>
          </a:p>
          <a:p>
            <a:r>
              <a:rPr lang="fr-FR" sz="1200" dirty="0"/>
              <a:t>&gt;Segmentation en 3 tranches d’âge avec un profil d’Achat différent</a:t>
            </a:r>
          </a:p>
          <a:p>
            <a:r>
              <a:rPr lang="fr-FR" sz="1200" dirty="0"/>
              <a:t>&gt;profil différent de tranche d’âge selon les </a:t>
            </a:r>
            <a:r>
              <a:rPr lang="fr-FR" sz="1200" dirty="0" err="1"/>
              <a:t>Catég</a:t>
            </a:r>
            <a:r>
              <a:rPr lang="fr-FR" sz="1200" dirty="0"/>
              <a:t> :</a:t>
            </a:r>
            <a:br>
              <a:rPr lang="fr-FR" sz="1200" dirty="0"/>
            </a:br>
            <a:r>
              <a:rPr lang="fr-FR" sz="1200" dirty="0"/>
              <a:t>Moyenne d’âge, et public spécifique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6921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5CCC3-9B75-770B-2010-BD2C8F937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B22A73-6825-0DE4-812B-67184BA02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10B961-872B-B904-DE2E-4DF4367A5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VISUEL :</a:t>
            </a:r>
          </a:p>
          <a:p>
            <a:r>
              <a:rPr lang="fr-FR" dirty="0"/>
              <a:t>Peut-être séparer en bloc visuel structuré pour objectifs  KPI=&gt;but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None/>
              <a:tabLst>
                <a:tab pos="457200" algn="l"/>
              </a:tabLst>
              <a:defRPr/>
            </a:pPr>
            <a:r>
              <a:rPr lang="fr-FR" u="sng" dirty="0"/>
              <a:t>CONTENU :</a:t>
            </a:r>
            <a:br>
              <a:rPr lang="fr-FR" u="sng" dirty="0"/>
            </a:br>
            <a:endParaRPr lang="fr-FR" u="sng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None/>
              <a:tabLst>
                <a:tab pos="457200" algn="l"/>
              </a:tabLst>
              <a:defRPr/>
            </a:pPr>
            <a:r>
              <a:rPr lang="fr-FR" u="sng" dirty="0"/>
              <a:t>Présentation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Entreprise :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Lapage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une librairie physique avec plusieurs point s de vente, 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ayant ouvert il y a 2 ans un site de vente en ligne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Besoin : mieux comprendre les données de son activité en ligne :activité commerciale, et profil client.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Objectif :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Point global sur les différents indicateurs et chiffres clés de l’entreprise :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pour décider de créer des offres, adapter des prix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Analyse des profils clients :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pour mieux adapter sa stratégie client (communication offres…) 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/>
              <a:t>ANALYSES :</a:t>
            </a:r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Présenter en sommaire les différents analyse et attentes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A.ANALYSE GLOBALE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comme par exemples l’évolution dans le temps du 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chiffre d’affaires avec la moyenne mobile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(tu pourras choisir la période : jour, semaine, mois, etc.),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chiffre d’affaires par catégorie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nombre de clients par mois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nombre de transactions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nombre de produits vendus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serait également intéressant de faire un zoom sur les </a:t>
            </a:r>
            <a:r>
              <a:rPr lang="fr-FR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références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les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les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flops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par catégorie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B.PROFIL CLIENT BTB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PM Mettre la Courbe de LORENZ AVANT pour montrer le décrochage synonyme de gros clients.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Enfin, j’aimerais avoir quelques informations sur les </a:t>
            </a:r>
            <a:r>
              <a:rPr lang="fr-FR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profils de nos clients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du chiffre d'affaires pour les clients </a:t>
            </a:r>
            <a:r>
              <a:rPr lang="fr-FR" sz="18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BtoB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courbe de Lorenz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C.ANALYSE DES COMPORTEMENTS CLIENTS (BTC) :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 corrélations pour étudier le profil de nos clients :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lien entre le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genre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d’un client et les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catégories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 livres achetés,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lien entre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l'âge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 clients et le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montant total des achats,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lien entre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l'âge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 clients et la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fréquence d’achat,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lien entre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l'âge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 clients et la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taille du panier moyen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 lien entre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l'âge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 clients et la </a:t>
            </a:r>
            <a:r>
              <a:rPr lang="fr-FR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catégorie des livres achetés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389651-0871-CC70-7D2E-704709C48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473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7F2E-20E0-4DA6-D8CC-1E768ED6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C43A6C3-E3BF-ED0F-ED37-44661A4E2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1FAE3A-C3C2-1E72-E937-E619430E8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VISUEL :</a:t>
            </a:r>
          </a:p>
          <a:p>
            <a:r>
              <a:rPr lang="fr-FR" dirty="0"/>
              <a:t>Peut-être séparer en bloc visuel structuré pour objectifs  KPI=&gt;but</a:t>
            </a:r>
          </a:p>
          <a:p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u="sng" dirty="0"/>
              <a:t>CONTENU 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br>
              <a:rPr lang="fr-FR" u="sng" dirty="0"/>
            </a:br>
            <a:r>
              <a:rPr lang="fr-FR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Méthodologie de l’étude 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Données clients collectées sur le site de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Lapage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sur la période du 01/03/2021 au 28/01/2023.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données provenant de 3 base : 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une base transaction qui regroupe l’ensemble des transactions (1 transaction =1 achat de livre lors d’une session) : inclut la date, le client, le produit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une base client : incluant le genre, et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l’age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une base produit : incluant la catégorie du produit et le prix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Nettoyage de données : éliminations de ligne vide, et vérification de l’absence de doublons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Jointure de ces bases : X transactions, avec toute un produit et un client connu,</a:t>
            </a:r>
            <a:b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 clients, 21 produits n’ayant pas participé à des transactions.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 4 clients BTB atypiques.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Analyse des Indicateurs de ventes, sur l’ensemble des clients incluant les BTB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Analyse de quelques indicateurs propres aux BTB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Analyse des profils clients sur un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DataFrame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uniquement BTC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8BF21-1D32-C0FD-BA6B-51DC28439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0406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1A95-F660-2296-A7EC-434BE6C4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59FE4E0-AB5C-DEF6-017C-41397ADEC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399EFA-9757-DCC0-7AF1-D757E3B90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chiffre d’affaire équilibré et stable (+0,27%)</a:t>
            </a:r>
          </a:p>
          <a:p>
            <a:r>
              <a:rPr lang="fr-FR" dirty="0"/>
              <a:t>Légère diminution en 2023 des CA des catégories 0 et 1</a:t>
            </a:r>
          </a:p>
          <a:p>
            <a:r>
              <a:rPr lang="fr-FR" dirty="0"/>
              <a:t>Compensé par une plus importante hausse de la catégorie 2</a:t>
            </a:r>
          </a:p>
          <a:p>
            <a:r>
              <a:rPr lang="fr-FR" dirty="0"/>
              <a:t>Le CA se constitue par un CA quotidien très variable, sans saisonnalité visible.</a:t>
            </a:r>
          </a:p>
          <a:p>
            <a:r>
              <a:rPr lang="fr-FR" dirty="0"/>
              <a:t>Avec quelques événements importants  hausse (2021/10  et 2022/02) baisse (en 2021/11) inexpliqué par des phénomènes extérieurs. (pas de </a:t>
            </a:r>
            <a:r>
              <a:rPr lang="fr-FR" dirty="0" err="1"/>
              <a:t>confiment</a:t>
            </a:r>
            <a:r>
              <a:rPr lang="fr-FR" dirty="0"/>
              <a:t>, </a:t>
            </a:r>
            <a:r>
              <a:rPr lang="fr-FR" dirty="0" err="1"/>
              <a:t>Bfriday</a:t>
            </a:r>
            <a:r>
              <a:rPr lang="fr-FR" dirty="0"/>
              <a:t>(26/11/21)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A50DD2-3917-3C8F-13F2-AD73A410A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054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94F4B-091F-0F6A-5D8B-DAB3B2120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0E57548-F048-D537-F8C9-E50B126AF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30180F-96DF-72FA-BC88-F792496F1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CB49CC-7670-CEFB-69F6-2B96CCB4C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5301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4E59-6AC7-6AE5-2036-DFF49862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EB85E90-4666-AAA3-92F8-AF5E38B26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C98717-82DE-3716-D773-5A2286EFC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EC3F5-2D45-1281-A806-ADC499822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155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6758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Catégorie 0 = effet de volume </a:t>
            </a:r>
            <a:r>
              <a:rPr lang="fr-FR" b="0" dirty="0"/>
              <a:t>(références et transactions)</a:t>
            </a:r>
          </a:p>
          <a:p>
            <a:r>
              <a:rPr lang="fr-FR" b="1" dirty="0"/>
              <a:t>Catégorie 1 = point fort du CA </a:t>
            </a:r>
            <a:r>
              <a:rPr lang="fr-FR" b="0" dirty="0"/>
              <a:t>(bon rapport Nbr </a:t>
            </a:r>
            <a:r>
              <a:rPr lang="fr-FR" b="0" dirty="0" err="1"/>
              <a:t>ref</a:t>
            </a:r>
            <a:r>
              <a:rPr lang="fr-FR" b="0" dirty="0"/>
              <a:t>/transactions/Prix) public large</a:t>
            </a:r>
          </a:p>
          <a:p>
            <a:r>
              <a:rPr lang="fr-FR" b="1" dirty="0"/>
              <a:t>Catégorie 2 = forte rentabilité</a:t>
            </a:r>
            <a:r>
              <a:rPr lang="fr-FR" dirty="0"/>
              <a:t> malgré faible volume (effet prix)</a:t>
            </a:r>
          </a:p>
          <a:p>
            <a:endParaRPr lang="fr-FR" dirty="0"/>
          </a:p>
          <a:p>
            <a:r>
              <a:rPr lang="fr-FR" dirty="0"/>
              <a:t>Cat 0</a:t>
            </a:r>
            <a:r>
              <a:rPr lang="fr-FR" dirty="0">
                <a:effectLst/>
              </a:rPr>
              <a:t> prix </a:t>
            </a:r>
            <a:r>
              <a:rPr lang="fr-FR" dirty="0" err="1">
                <a:effectLst/>
              </a:rPr>
              <a:t>moy</a:t>
            </a:r>
            <a:r>
              <a:rPr lang="fr-FR" dirty="0">
                <a:effectLst/>
              </a:rPr>
              <a:t> =11.732795</a:t>
            </a:r>
          </a:p>
          <a:p>
            <a:r>
              <a:rPr lang="fr-FR" dirty="0">
                <a:effectLst/>
              </a:rPr>
              <a:t>Cat 1 prix </a:t>
            </a:r>
            <a:r>
              <a:rPr lang="fr-FR" dirty="0" err="1">
                <a:effectLst/>
              </a:rPr>
              <a:t>moy</a:t>
            </a:r>
            <a:r>
              <a:rPr lang="fr-FR" dirty="0">
                <a:effectLst/>
              </a:rPr>
              <a:t>= 25.531421</a:t>
            </a:r>
          </a:p>
          <a:p>
            <a:r>
              <a:rPr lang="fr-FR" dirty="0">
                <a:effectLst/>
              </a:rPr>
              <a:t>Cat 2 prix </a:t>
            </a:r>
            <a:r>
              <a:rPr lang="fr-FR" dirty="0" err="1">
                <a:effectLst/>
              </a:rPr>
              <a:t>moy</a:t>
            </a:r>
            <a:r>
              <a:rPr lang="fr-FR" dirty="0">
                <a:effectLst/>
              </a:rPr>
              <a:t>= 108.354686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0290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livres </a:t>
            </a:r>
            <a:r>
              <a:rPr lang="fr-FR" b="1" u="sng" dirty="0"/>
              <a:t>les plus achetés </a:t>
            </a:r>
            <a:r>
              <a:rPr lang="fr-FR" dirty="0"/>
              <a:t>en quantités sont des livres de </a:t>
            </a:r>
            <a:r>
              <a:rPr lang="fr-FR" b="1" dirty="0"/>
              <a:t>catégories 1 </a:t>
            </a:r>
            <a:r>
              <a:rPr lang="fr-FR" dirty="0"/>
              <a:t>(15/15)</a:t>
            </a:r>
            <a:br>
              <a:rPr lang="fr-FR" dirty="0"/>
            </a:br>
            <a:r>
              <a:rPr lang="fr-FR" dirty="0"/>
              <a:t>Ce sont ceux aussi qui ont le </a:t>
            </a:r>
            <a:r>
              <a:rPr lang="fr-FR" b="1" u="sng" dirty="0"/>
              <a:t>plus large publique </a:t>
            </a:r>
            <a:r>
              <a:rPr lang="fr-FR" dirty="0"/>
              <a:t>(15/15).</a:t>
            </a:r>
            <a:br>
              <a:rPr lang="fr-FR" dirty="0"/>
            </a:br>
            <a:r>
              <a:rPr lang="fr-FR" dirty="0"/>
              <a:t>Le livre </a:t>
            </a:r>
            <a:r>
              <a:rPr lang="fr-FR" b="1" u="sng" dirty="0"/>
              <a:t>1_369</a:t>
            </a:r>
            <a:r>
              <a:rPr lang="fr-FR" dirty="0"/>
              <a:t> a été vendu à 2340 exemplaires, acheté par environ 1000 clients différents.</a:t>
            </a:r>
            <a:br>
              <a:rPr lang="fr-FR" dirty="0"/>
            </a:br>
            <a:r>
              <a:rPr lang="fr-FR" dirty="0"/>
              <a:t>(Au passage en moyenne les gens l’ont acheté un peu plus de 2 fois… un bon cadeau à faire).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En terme de</a:t>
            </a:r>
            <a:r>
              <a:rPr lang="fr-FR" b="1" u="sng" dirty="0"/>
              <a:t> CA</a:t>
            </a:r>
            <a:r>
              <a:rPr lang="fr-FR" dirty="0"/>
              <a:t>, les livres de catégories 2 et 1 se partagent le haut du classement,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avec le livre </a:t>
            </a:r>
            <a:r>
              <a:rPr lang="fr-FR" b="1" u="sng" dirty="0"/>
              <a:t>2_159</a:t>
            </a:r>
            <a:r>
              <a:rPr lang="fr-FR" dirty="0"/>
              <a:t> qui est un vrai succès en CA avec environ 95ke de recettes.</a:t>
            </a:r>
          </a:p>
          <a:p>
            <a:r>
              <a:rPr lang="fr-FR" dirty="0"/>
              <a:t>La catégorie 1 joue sur le volume à prix intermédiaire,</a:t>
            </a:r>
            <a:br>
              <a:rPr lang="fr-FR" dirty="0"/>
            </a:br>
            <a:r>
              <a:rPr lang="fr-FR" dirty="0"/>
              <a:t>la catégorie joue sur la qualité avec moins de volume de vente mais des prix plus élevés. </a:t>
            </a:r>
          </a:p>
          <a:p>
            <a:endParaRPr lang="fr-FR" dirty="0"/>
          </a:p>
          <a:p>
            <a:r>
              <a:rPr lang="fr-FR" b="1" u="sng" dirty="0"/>
              <a:t>Les flops :</a:t>
            </a:r>
          </a:p>
          <a:p>
            <a:r>
              <a:rPr lang="fr-FR" dirty="0"/>
              <a:t>vérifier si les références sont bien à vendre et en stocks.  </a:t>
            </a:r>
            <a:br>
              <a:rPr lang="fr-FR" dirty="0"/>
            </a:br>
            <a:r>
              <a:rPr lang="fr-FR" dirty="0"/>
              <a:t>Vérifier si il n'y a pas un pb technique qui bloque la vente...  </a:t>
            </a:r>
            <a:br>
              <a:rPr lang="fr-FR" dirty="0"/>
            </a:br>
            <a:r>
              <a:rPr lang="fr-FR" dirty="0"/>
              <a:t>Si ce n'est pas le cas : les brader?</a:t>
            </a:r>
            <a:br>
              <a:rPr lang="fr-FR" dirty="0"/>
            </a:br>
            <a:br>
              <a:rPr lang="fr-FR" dirty="0"/>
            </a:br>
            <a:r>
              <a:rPr lang="fr-FR" b="1" u="sng" dirty="0"/>
              <a:t>Ouverture :</a:t>
            </a:r>
            <a:br>
              <a:rPr lang="fr-FR" dirty="0"/>
            </a:br>
            <a:r>
              <a:rPr lang="fr-FR" dirty="0"/>
              <a:t>Il serait intéressant de savoir parmi ces livres lesquels sont ceux qui ont obtenus un prix.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fr-FR" noProof="0" smtClean="0"/>
              <a:pPr rtl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7449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8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mparaison_Sous_titre_HyperCompact_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4000"/>
            <a:ext cx="5220000" cy="4500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52000" y="1584000"/>
            <a:ext cx="5220000" cy="4500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38D86E-95D4-4CA6-241B-F4C5E0AAAAA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2000" y="1008000"/>
            <a:ext cx="5220000" cy="432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7FD88-0FD2-0376-0097-9ABD9DCC3F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52000" y="1008000"/>
            <a:ext cx="5220000" cy="432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39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_Comparaison_Sous_titre_Compact_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268000"/>
            <a:ext cx="5220000" cy="381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96752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52000" y="2268000"/>
            <a:ext cx="5220000" cy="3816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38D86E-95D4-4CA6-241B-F4C5E0AAAAA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2000" y="1368000"/>
            <a:ext cx="5220000" cy="72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7FD88-0FD2-0376-0097-9ABD9DCC3F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52000" y="1368000"/>
            <a:ext cx="5220000" cy="72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83840A4-6150-A6A4-76DC-3A7E091860C2}"/>
              </a:ext>
            </a:extLst>
          </p:cNvPr>
          <p:cNvSpPr/>
          <p:nvPr userDrawn="1"/>
        </p:nvSpPr>
        <p:spPr>
          <a:xfrm>
            <a:off x="5680412" y="3852000"/>
            <a:ext cx="828000" cy="648067"/>
          </a:xfrm>
          <a:prstGeom prst="rightArrow">
            <a:avLst/>
          </a:prstGeom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7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_Comparaison_Sous_titre_Compact_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908000"/>
            <a:ext cx="5220000" cy="417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52000" y="1908000"/>
            <a:ext cx="5220000" cy="4176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38D86E-95D4-4CA6-241B-F4C5E0AAAAA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2000" y="1368000"/>
            <a:ext cx="5220000" cy="36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7FD88-0FD2-0376-0097-9ABD9DCC3F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52000" y="1368000"/>
            <a:ext cx="5220000" cy="36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83840A4-6150-A6A4-76DC-3A7E091860C2}"/>
              </a:ext>
            </a:extLst>
          </p:cNvPr>
          <p:cNvSpPr/>
          <p:nvPr userDrawn="1"/>
        </p:nvSpPr>
        <p:spPr>
          <a:xfrm>
            <a:off x="5680412" y="3672000"/>
            <a:ext cx="828000" cy="648067"/>
          </a:xfrm>
          <a:prstGeom prst="rightArrow">
            <a:avLst/>
          </a:prstGeom>
          <a:solidFill>
            <a:srgbClr val="83AFCC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8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_Comparaison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368000"/>
            <a:ext cx="11340000" cy="2268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0" y="3816000"/>
            <a:ext cx="11340000" cy="2268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_Comparaison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08000"/>
            <a:ext cx="11340000" cy="2448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0" y="3636000"/>
            <a:ext cx="11340000" cy="2412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_Comparaison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08000"/>
            <a:ext cx="11340000" cy="2268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0" y="3816000"/>
            <a:ext cx="11340000" cy="2232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1C2BD24-D3F4-AD69-1D79-AE429431A269}"/>
              </a:ext>
            </a:extLst>
          </p:cNvPr>
          <p:cNvSpPr/>
          <p:nvPr userDrawn="1"/>
        </p:nvSpPr>
        <p:spPr>
          <a:xfrm>
            <a:off x="5741960" y="3276000"/>
            <a:ext cx="720080" cy="54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9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88189E88-87B7-4FE2-99B4-12D0782FBA76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85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4D22CB-5CE4-49F2-BC70-F2C776A203BD}" type="datetime1">
              <a:rPr lang="fr-FR" noProof="0" smtClean="0"/>
              <a:t>13/05/2025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2924" y="6281891"/>
            <a:ext cx="810808" cy="503578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9996" y="6237312"/>
            <a:ext cx="5937289" cy="54815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21804" y="1484784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21804" y="1484784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Hyper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DA0A3"/>
                </a:solidFill>
              </a:defRPr>
            </a:lvl1pPr>
          </a:lstStyle>
          <a:p>
            <a:fld id="{FBE1D793-CA62-4A72-8E8B-A1140AD91434}" type="datetime1">
              <a:rPr lang="fr-FR" smtClean="0"/>
              <a:pPr/>
              <a:t>13/05/2025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6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599996"/>
            <a:ext cx="5184576" cy="4277751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21804" y="1484784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BD7781-6049-AFEC-89EF-D96ED1F80B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0435" y="1599995"/>
            <a:ext cx="5184576" cy="4277751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7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A9EE15-4C8F-4529-8089-D8BD6F7D601B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50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804890"/>
            <a:ext cx="9603134" cy="105930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B6E7CA-C97F-47E8-9811-801E2B51C372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277537"/>
            <a:ext cx="10945216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04" y="1711334"/>
            <a:ext cx="54933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04" y="2667818"/>
            <a:ext cx="5468952" cy="320945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1711334"/>
            <a:ext cx="5156328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667818"/>
            <a:ext cx="5156328" cy="320945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58CB542-E4FE-4FF1-AFB9-E2E1EF21DB7D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621804" y="1556792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3EE9B7-5CC3-4433-BF13-176389D7BAE7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21804" y="1556792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89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300097"/>
            <a:ext cx="10945216" cy="608624"/>
          </a:xfrm>
        </p:spPr>
        <p:txBody>
          <a:bodyPr anchor="ctr" anchorCtr="0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3EE9B7-5CC3-4433-BF13-176389D7BAE7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21804" y="980728"/>
            <a:ext cx="1094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7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804A039-92C5-451E-98F4-F62ED1612E7A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114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C877503-8FE3-4BFB-95D7-84B6A36DB389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88189E88-87B7-4FE2-99B4-12D0782FBA76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88189E88-87B7-4FE2-99B4-12D0782FBA76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Titre_Hyper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90000"/>
            <a:ext cx="5662412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630000"/>
            <a:ext cx="5662412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CDBCCC-879C-455E-80FF-E4289787D5D8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9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DDB32A-C55B-476B-9949-B2DF7943B190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609600"/>
            <a:ext cx="8913077" cy="311704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F869-E145-4F14-AC9F-075644D490C3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B37E0CB-3C35-4D88-8ABB-629F4251A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236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986D2-BEF2-D24E-0E89-6418291D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91CFD7A-10E4-ED70-B616-22BA9FB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431968-8F37-4418-BAF3-E7378CA550C9}" type="datetime1">
              <a:rPr lang="fr-FR" noProof="0" smtClean="0"/>
              <a:t>13/05/2025</a:t>
            </a:fld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61159F-F80B-2080-1865-64B692AB5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18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_contenu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368000"/>
            <a:ext cx="11340000" cy="4716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ntenu_Hyper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08000"/>
            <a:ext cx="11340000" cy="5076000"/>
          </a:xfrm>
        </p:spPr>
        <p:txBody>
          <a:bodyPr anchor="t"/>
          <a:lstStyle>
            <a:lvl1pPr>
              <a:buClr>
                <a:srgbClr val="333C6B"/>
              </a:buClr>
              <a:defRPr/>
            </a:lvl1pPr>
            <a:lvl2pPr>
              <a:buClr>
                <a:srgbClr val="333C6B"/>
              </a:buClr>
              <a:defRPr/>
            </a:lvl2pPr>
            <a:lvl3pPr>
              <a:buClr>
                <a:srgbClr val="333C6B"/>
              </a:buClr>
              <a:defRPr/>
            </a:lvl3pPr>
            <a:lvl4pPr>
              <a:buClr>
                <a:srgbClr val="333C6B"/>
              </a:buClr>
              <a:defRPr/>
            </a:lvl4pPr>
            <a:lvl5pPr>
              <a:buClr>
                <a:srgbClr val="333C6B"/>
              </a:buClr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1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mparaison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368000"/>
            <a:ext cx="5580000" cy="471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3479" y="1368000"/>
            <a:ext cx="5580000" cy="471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mparaison_Hyper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08000"/>
            <a:ext cx="5580000" cy="507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3479" y="1008000"/>
            <a:ext cx="5580000" cy="5076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mparaison_Sous_titre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88000"/>
            <a:ext cx="11340000" cy="72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268000"/>
            <a:ext cx="5580000" cy="3816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1188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3479" y="2268000"/>
            <a:ext cx="5580000" cy="3816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38D86E-95D4-4CA6-241B-F4C5E0AAAAA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2000" y="1368000"/>
            <a:ext cx="5580000" cy="72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47FD88-0FD2-0376-0097-9ABD9DCC3F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92000" y="1368000"/>
            <a:ext cx="5580000" cy="7200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rgbClr val="83AFCC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918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_Comparaison_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180000"/>
            <a:ext cx="11340000" cy="54000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08000"/>
            <a:ext cx="11340000" cy="2268000"/>
          </a:xfrm>
        </p:spPr>
        <p:txBody>
          <a:bodyPr anchor="t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E1D793-CA62-4A72-8E8B-A1140AD91434}" type="datetime1">
              <a:rPr lang="fr-FR" noProof="0" smtClean="0"/>
              <a:t>13/05/2025</a:t>
            </a:fld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4000" y="6379079"/>
            <a:ext cx="810808" cy="406389"/>
          </a:xfrm>
        </p:spPr>
        <p:txBody>
          <a:bodyPr/>
          <a:lstStyle/>
          <a:p>
            <a:pPr rtl="0"/>
            <a:fld id="{7DC1BBB0-96F0-4077-A278-0F3FB5C104D3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432000" y="864000"/>
            <a:ext cx="11340000" cy="0"/>
          </a:xfrm>
          <a:prstGeom prst="line">
            <a:avLst/>
          </a:prstGeom>
          <a:ln w="31750">
            <a:solidFill>
              <a:srgbClr val="83AF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09F31D-9FAA-89B6-1D64-62CB40398F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0" y="3816000"/>
            <a:ext cx="11340000" cy="2232000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1C2BD24-D3F4-AD69-1D79-AE429431A269}"/>
              </a:ext>
            </a:extLst>
          </p:cNvPr>
          <p:cNvSpPr/>
          <p:nvPr userDrawn="1"/>
        </p:nvSpPr>
        <p:spPr>
          <a:xfrm>
            <a:off x="5741960" y="3276000"/>
            <a:ext cx="720080" cy="540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8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Création de récits contour">
            <a:extLst>
              <a:ext uri="{FF2B5EF4-FFF2-40B4-BE49-F238E27FC236}">
                <a16:creationId xmlns:a16="http://schemas.microsoft.com/office/drawing/2014/main" id="{C47715C6-F162-9764-86A5-87D268341414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5032" r="5032"/>
          <a:stretch/>
        </p:blipFill>
        <p:spPr>
          <a:xfrm>
            <a:off x="6742484" y="23453"/>
            <a:ext cx="5148000" cy="598017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04" y="300096"/>
            <a:ext cx="1094521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04" y="1599996"/>
            <a:ext cx="10945216" cy="427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00" y="6408000"/>
            <a:ext cx="1008112" cy="360000"/>
          </a:xfrm>
          <a:prstGeom prst="rect">
            <a:avLst/>
          </a:prstGeom>
        </p:spPr>
        <p:txBody>
          <a:bodyPr vert="horz" lIns="72000" tIns="36000" rIns="72000" bIns="36000" rtlCol="0" anchor="ctr" anchorCtr="1"/>
          <a:lstStyle>
            <a:lvl1pPr algn="r">
              <a:defRPr sz="1000">
                <a:solidFill>
                  <a:srgbClr val="83AFCC"/>
                </a:solidFill>
              </a:defRPr>
            </a:lvl1pPr>
          </a:lstStyle>
          <a:p>
            <a:fld id="{08431968-8F37-4418-BAF3-E7378CA550C9}" type="datetime1">
              <a:rPr lang="fr-FR" smtClean="0"/>
              <a:pPr/>
              <a:t>13/05/2025</a:t>
            </a:fld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0000" y="640800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rgbClr val="83AFCC"/>
                </a:solidFill>
              </a:defRPr>
            </a:lvl1pPr>
          </a:lstStyle>
          <a:p>
            <a:fld id="{9B0FA7CA-F972-4796-96EF-266664230B25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64000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386C45D2-3109-19E1-15D6-47030151C9B5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5281625" y="6384187"/>
            <a:ext cx="1625573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8" r:id="rId3"/>
    <p:sldLayoutId id="2147483662" r:id="rId4"/>
    <p:sldLayoutId id="2147483703" r:id="rId5"/>
    <p:sldLayoutId id="2147483692" r:id="rId6"/>
    <p:sldLayoutId id="2147483705" r:id="rId7"/>
    <p:sldLayoutId id="2147483695" r:id="rId8"/>
    <p:sldLayoutId id="214748370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669" r:id="rId16"/>
    <p:sldLayoutId id="2147483661" r:id="rId17"/>
    <p:sldLayoutId id="2147483689" r:id="rId18"/>
    <p:sldLayoutId id="2147483673" r:id="rId19"/>
    <p:sldLayoutId id="2147483672" r:id="rId20"/>
    <p:sldLayoutId id="2147483663" r:id="rId21"/>
    <p:sldLayoutId id="2147483664" r:id="rId22"/>
    <p:sldLayoutId id="2147483665" r:id="rId23"/>
    <p:sldLayoutId id="2147483666" r:id="rId24"/>
    <p:sldLayoutId id="2147483687" r:id="rId25"/>
    <p:sldLayoutId id="2147483667" r:id="rId26"/>
    <p:sldLayoutId id="2147483668" r:id="rId27"/>
    <p:sldLayoutId id="2147483693" r:id="rId28"/>
    <p:sldLayoutId id="2147483706" r:id="rId29"/>
    <p:sldLayoutId id="2147483670" r:id="rId30"/>
    <p:sldLayoutId id="2147483671" r:id="rId31"/>
    <p:sldLayoutId id="2147483688" r:id="rId32"/>
    <p:sldLayoutId id="214748370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none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rgbClr val="333C6B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rgbClr val="333C6B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rgbClr val="333C6B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rgbClr val="333C6B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rgbClr val="333C6B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8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flaticon.com/free-icon/logo_15465638?term=excel&amp;page=1&amp;position=5&amp;origin=search&amp;related_id=15465638" TargetMode="Externa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DC0D9-8C05-E154-35CE-4F052F7C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E9BD70-7385-81CB-CD26-47870011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1476017"/>
            <a:ext cx="4448281" cy="2649854"/>
          </a:xfrm>
          <a:gradFill flip="none" rotWithShape="1">
            <a:gsLst>
              <a:gs pos="86000">
                <a:srgbClr val="7DA8CA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ctr">
            <a:normAutofit/>
          </a:bodyPr>
          <a:lstStyle/>
          <a:p>
            <a:pPr>
              <a:buClr>
                <a:schemeClr val="accent1"/>
              </a:buClr>
              <a:buSzPct val="100000"/>
              <a:buFont typeface="Arial" panose="020B0604020202020204" pitchFamily="34" charset="0"/>
            </a:pPr>
            <a:r>
              <a:rPr lang="fr-FR" sz="3700" dirty="0">
                <a:solidFill>
                  <a:srgbClr val="FFFFFF"/>
                </a:solidFill>
              </a:rPr>
              <a:t>Analyse des ventes d’une librairie en ligne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61673B-AC72-3161-9B1C-A74E02E24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8345" y="3774514"/>
            <a:ext cx="3312000" cy="1958742"/>
          </a:xfrm>
          <a:gradFill flip="none" rotWithShape="1">
            <a:gsLst>
              <a:gs pos="86000">
                <a:srgbClr val="83AFCC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2800" dirty="0">
                <a:solidFill>
                  <a:srgbClr val="FFFFFF"/>
                </a:solidFill>
              </a:rPr>
              <a:t>Analyse de séries temporelles et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Tests statistiques de corrélation</a:t>
            </a:r>
            <a:endParaRPr lang="en-US" sz="2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9120E9D-BB37-3B50-A238-1C0101E4FBBB}"/>
              </a:ext>
            </a:extLst>
          </p:cNvPr>
          <p:cNvGrpSpPr/>
          <p:nvPr/>
        </p:nvGrpSpPr>
        <p:grpSpPr>
          <a:xfrm>
            <a:off x="837605" y="4824018"/>
            <a:ext cx="4402676" cy="1236241"/>
            <a:chOff x="837605" y="4824018"/>
            <a:chExt cx="4402676" cy="1236241"/>
          </a:xfrm>
        </p:grpSpPr>
        <p:pic>
          <p:nvPicPr>
            <p:cNvPr id="3" name="Graphique 2" descr="Base de données contour">
              <a:extLst>
                <a:ext uri="{FF2B5EF4-FFF2-40B4-BE49-F238E27FC236}">
                  <a16:creationId xmlns:a16="http://schemas.microsoft.com/office/drawing/2014/main" id="{333480BB-5C5A-B382-C8E7-51EC316A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7605" y="4824018"/>
              <a:ext cx="1188410" cy="1188410"/>
            </a:xfrm>
            <a:prstGeom prst="rect">
              <a:avLst/>
            </a:prstGeom>
          </p:spPr>
        </p:pic>
        <p:pic>
          <p:nvPicPr>
            <p:cNvPr id="7" name="Graphique 6" descr="Document contour">
              <a:extLst>
                <a:ext uri="{FF2B5EF4-FFF2-40B4-BE49-F238E27FC236}">
                  <a16:creationId xmlns:a16="http://schemas.microsoft.com/office/drawing/2014/main" id="{147397FD-1A18-9A95-99C2-4792C1AE7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32397" y="4861986"/>
              <a:ext cx="1188410" cy="1188410"/>
            </a:xfrm>
            <a:prstGeom prst="rect">
              <a:avLst/>
            </a:prstGeom>
          </p:spPr>
        </p:pic>
        <p:pic>
          <p:nvPicPr>
            <p:cNvPr id="13" name="Graphique 12" descr="Statistiques contour">
              <a:extLst>
                <a:ext uri="{FF2B5EF4-FFF2-40B4-BE49-F238E27FC236}">
                  <a16:creationId xmlns:a16="http://schemas.microsoft.com/office/drawing/2014/main" id="{E7608710-82EA-6AB0-96B7-F19C56475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1871" y="4871849"/>
              <a:ext cx="1188410" cy="1188410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180A1BD-2AFE-553E-5AE8-3DA0CA93D921}"/>
              </a:ext>
            </a:extLst>
          </p:cNvPr>
          <p:cNvSpPr txBox="1"/>
          <p:nvPr/>
        </p:nvSpPr>
        <p:spPr>
          <a:xfrm>
            <a:off x="847383" y="237724"/>
            <a:ext cx="4397220" cy="492315"/>
          </a:xfrm>
          <a:prstGeom prst="rect">
            <a:avLst/>
          </a:prstGeom>
          <a:gradFill flip="none" rotWithShape="1">
            <a:gsLst>
              <a:gs pos="86000">
                <a:srgbClr val="7DA8CA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ctr">
            <a:normAutofit fontScale="70000" lnSpcReduction="20000"/>
          </a:bodyPr>
          <a:lstStyle>
            <a:lvl1pPr indent="0" defTabSz="914126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6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marL="457063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799" cap="none" baseline="0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914126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371189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cap="none" baseline="0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1828251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285314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2742377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199440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3656503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r>
              <a:rPr lang="fr-FR" dirty="0"/>
              <a:t>Data </a:t>
            </a:r>
            <a:r>
              <a:rPr lang="fr-FR" dirty="0" err="1"/>
              <a:t>Analyst</a:t>
            </a:r>
            <a:r>
              <a:rPr lang="fr-FR" dirty="0"/>
              <a:t> – Projet 9	</a:t>
            </a:r>
          </a:p>
          <a:p>
            <a:r>
              <a:rPr lang="fr-FR" dirty="0"/>
              <a:t>Matthieu Verclytte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86C1181-997A-3184-6B46-B731D64AB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734" r="11734"/>
          <a:stretch/>
        </p:blipFill>
        <p:spPr>
          <a:xfrm>
            <a:off x="7246800" y="637467"/>
            <a:ext cx="3312000" cy="2446020"/>
          </a:xfrm>
          <a:prstGeom prst="rect">
            <a:avLst/>
          </a:prstGeom>
          <a:ln w="19050">
            <a:solidFill>
              <a:srgbClr val="333C6B"/>
            </a:solidFill>
          </a:ln>
        </p:spPr>
      </p:pic>
      <p:pic>
        <p:nvPicPr>
          <p:cNvPr id="16" name="Image 15" descr="Une image contenant clipart, symbole, Graphique, dessin humoristique&#10;&#10;Description générée automatiquement">
            <a:extLst>
              <a:ext uri="{FF2B5EF4-FFF2-40B4-BE49-F238E27FC236}">
                <a16:creationId xmlns:a16="http://schemas.microsoft.com/office/drawing/2014/main" id="{84C7322F-39FF-BADE-5DFA-7B24B9917A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75" y="5013176"/>
            <a:ext cx="633905" cy="633905"/>
          </a:xfrm>
          <a:prstGeom prst="rect">
            <a:avLst/>
          </a:prstGeom>
        </p:spPr>
      </p:pic>
      <p:pic>
        <p:nvPicPr>
          <p:cNvPr id="25" name="Image 24" descr="Lecture de l’abeille de dessin animé">
            <a:extLst>
              <a:ext uri="{FF2B5EF4-FFF2-40B4-BE49-F238E27FC236}">
                <a16:creationId xmlns:a16="http://schemas.microsoft.com/office/drawing/2014/main" id="{893CB0F6-056A-BB07-1B9B-BC2C8A1AD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41442" y="83572"/>
            <a:ext cx="649687" cy="864000"/>
          </a:xfrm>
          <a:prstGeom prst="rect">
            <a:avLst/>
          </a:prstGeom>
        </p:spPr>
      </p:pic>
      <p:pic>
        <p:nvPicPr>
          <p:cNvPr id="29" name="Graphique 28" descr="Grand livre braille">
            <a:extLst>
              <a:ext uri="{FF2B5EF4-FFF2-40B4-BE49-F238E27FC236}">
                <a16:creationId xmlns:a16="http://schemas.microsoft.com/office/drawing/2014/main" id="{F4CFFEC8-B95F-7884-ACA2-6B0DBFB6F5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23424"/>
            <a:ext cx="792000" cy="652751"/>
          </a:xfrm>
          <a:prstGeom prst="rect">
            <a:avLst/>
          </a:prstGeom>
        </p:spPr>
      </p:pic>
      <p:pic>
        <p:nvPicPr>
          <p:cNvPr id="9" name="Graphique 8" descr="Grand livre braille">
            <a:extLst>
              <a:ext uri="{FF2B5EF4-FFF2-40B4-BE49-F238E27FC236}">
                <a16:creationId xmlns:a16="http://schemas.microsoft.com/office/drawing/2014/main" id="{BCB18706-CD03-3BFB-3465-C6214A3B8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70285" y="6205249"/>
            <a:ext cx="792000" cy="652751"/>
          </a:xfrm>
          <a:prstGeom prst="rect">
            <a:avLst/>
          </a:prstGeom>
        </p:spPr>
      </p:pic>
      <p:pic>
        <p:nvPicPr>
          <p:cNvPr id="18" name="Image 17" descr="Lecture de l’abeille de dessin animé">
            <a:extLst>
              <a:ext uri="{FF2B5EF4-FFF2-40B4-BE49-F238E27FC236}">
                <a16:creationId xmlns:a16="http://schemas.microsoft.com/office/drawing/2014/main" id="{6618A201-E2C8-68C4-CE72-31D50EE334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6" y="5887994"/>
            <a:ext cx="649687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0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5730E-ED23-BB3D-A560-C189AC972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8AC0C-A9A5-BED6-E1A1-10F37EDD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A - Evolution du Nombre de Produits distincts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EBF1F-BE05-8F63-0DA9-A7C5D4CF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3" y="1015253"/>
            <a:ext cx="4968552" cy="1765675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3286 livres distincts proposés.</a:t>
            </a:r>
          </a:p>
          <a:p>
            <a:r>
              <a:rPr lang="fr-FR" dirty="0"/>
              <a:t>≈2450 </a:t>
            </a:r>
            <a:r>
              <a:rPr lang="fr-FR" dirty="0" err="1"/>
              <a:t>ref</a:t>
            </a:r>
            <a:r>
              <a:rPr lang="fr-FR" dirty="0"/>
              <a:t> vendues /mois ( ¾ du catalogue)</a:t>
            </a:r>
          </a:p>
          <a:p>
            <a:r>
              <a:rPr lang="fr-FR" dirty="0"/>
              <a:t>Choix pertinents de </a:t>
            </a:r>
            <a:r>
              <a:rPr lang="fr-FR" dirty="0" err="1"/>
              <a:t>ref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168BD4-61F1-C2DF-7118-ECBE44A2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10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9BBD257-E2F1-C5D2-29E4-7EC007D80663}"/>
              </a:ext>
            </a:extLst>
          </p:cNvPr>
          <p:cNvGrpSpPr>
            <a:grpSpLocks noChangeAspect="1"/>
          </p:cNvGrpSpPr>
          <p:nvPr/>
        </p:nvGrpSpPr>
        <p:grpSpPr>
          <a:xfrm>
            <a:off x="5446342" y="3276001"/>
            <a:ext cx="6696000" cy="2971030"/>
            <a:chOff x="5906314" y="3515304"/>
            <a:chExt cx="8456418" cy="375213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5346E7F-0B2A-E11F-6C9D-59C770C1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291" b="2235"/>
            <a:stretch/>
          </p:blipFill>
          <p:spPr>
            <a:xfrm>
              <a:off x="5928446" y="3515304"/>
              <a:ext cx="8434286" cy="3364382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8FD31F5B-D060-314A-3230-218DBBC59C47}"/>
                </a:ext>
              </a:extLst>
            </p:cNvPr>
            <p:cNvSpPr txBox="1">
              <a:spLocks/>
            </p:cNvSpPr>
            <p:nvPr/>
          </p:nvSpPr>
          <p:spPr>
            <a:xfrm>
              <a:off x="5906314" y="6903719"/>
              <a:ext cx="8434286" cy="363717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Nombre de Produits distincts mensuels (cumulé)</a:t>
              </a:r>
              <a:br>
                <a:rPr lang="fr-FR" dirty="0"/>
              </a:br>
              <a:endParaRPr lang="fr-FR" dirty="0"/>
            </a:p>
          </p:txBody>
        </p:sp>
      </p:grp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F6D9F25-A68C-1B60-CDFF-9CF5C505029D}"/>
              </a:ext>
            </a:extLst>
          </p:cNvPr>
          <p:cNvSpPr txBox="1">
            <a:spLocks/>
          </p:cNvSpPr>
          <p:nvPr/>
        </p:nvSpPr>
        <p:spPr>
          <a:xfrm>
            <a:off x="189757" y="4149080"/>
            <a:ext cx="5040560" cy="1678986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531" indent="-228531" defTabSz="914126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légère ↓ Nbr de réf vendues (-1,4%)</a:t>
            </a:r>
          </a:p>
          <a:p>
            <a:r>
              <a:rPr lang="fr-FR" dirty="0"/>
              <a:t>Cat 0 : 70% des réf vendues</a:t>
            </a:r>
          </a:p>
          <a:p>
            <a:r>
              <a:rPr lang="fr-FR" dirty="0"/>
              <a:t>Cat 1 : 22% des réf vendues</a:t>
            </a:r>
          </a:p>
          <a:p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3E5F1AC-7E3C-6AF5-C500-500B07BF3273}"/>
              </a:ext>
            </a:extLst>
          </p:cNvPr>
          <p:cNvGrpSpPr/>
          <p:nvPr/>
        </p:nvGrpSpPr>
        <p:grpSpPr>
          <a:xfrm>
            <a:off x="141517" y="992366"/>
            <a:ext cx="5220000" cy="2640515"/>
            <a:chOff x="141517" y="992366"/>
            <a:chExt cx="5220000" cy="264051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65103A9-89C6-1336-2AE2-1010677A1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1517" y="999219"/>
              <a:ext cx="5220000" cy="2633662"/>
              <a:chOff x="7045314" y="3827561"/>
              <a:chExt cx="4363728" cy="2201644"/>
            </a:xfrm>
          </p:grpSpPr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E7D0991D-2A49-4FF3-3EDA-ADDB40716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42" r="265"/>
              <a:stretch/>
            </p:blipFill>
            <p:spPr>
              <a:xfrm>
                <a:off x="7045314" y="3827561"/>
                <a:ext cx="4363728" cy="1944408"/>
              </a:xfrm>
              <a:prstGeom prst="rect">
                <a:avLst/>
              </a:prstGeom>
              <a:ln w="19050">
                <a:solidFill>
                  <a:srgbClr val="333C6B"/>
                </a:solidFill>
              </a:ln>
            </p:spPr>
          </p:pic>
          <p:sp>
            <p:nvSpPr>
              <p:cNvPr id="21" name="Espace réservé du contenu 2">
                <a:extLst>
                  <a:ext uri="{FF2B5EF4-FFF2-40B4-BE49-F238E27FC236}">
                    <a16:creationId xmlns:a16="http://schemas.microsoft.com/office/drawing/2014/main" id="{6F2B5D7D-11A4-817A-6B6C-95F497067A4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045314" y="5797644"/>
                <a:ext cx="4363728" cy="231561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Répartition du Nombre de Produits distincts</a:t>
                </a:r>
              </a:p>
            </p:txBody>
          </p:sp>
        </p:grpSp>
        <p:pic>
          <p:nvPicPr>
            <p:cNvPr id="7" name="Image 6" descr="Lecture de l’abeille de dessin animé">
              <a:extLst>
                <a:ext uri="{FF2B5EF4-FFF2-40B4-BE49-F238E27FC236}">
                  <a16:creationId xmlns:a16="http://schemas.microsoft.com/office/drawing/2014/main" id="{9B789658-5627-84F8-A1D1-0BC3F753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3932" y="992366"/>
              <a:ext cx="293370" cy="390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5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90F2-A398-CC19-95EA-AA6E785F1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A982-0CD9-0C4A-35A0-D58E5272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A - Evolution du Nombre de clients distincts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B1411A-9DFE-AFE5-0A35-19F28E97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466" y="998871"/>
            <a:ext cx="3909610" cy="2110025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dirty="0"/>
              <a:t>légère ↓ Nbr de clients (-0,9%)</a:t>
            </a:r>
          </a:p>
          <a:p>
            <a:r>
              <a:rPr lang="fr-FR" dirty="0"/>
              <a:t>Cat 0 et 1 : public plus large</a:t>
            </a:r>
          </a:p>
          <a:p>
            <a:r>
              <a:rPr lang="fr-FR" dirty="0"/>
              <a:t>Cat 2 : plus spécialisée</a:t>
            </a:r>
          </a:p>
          <a:p>
            <a:r>
              <a:rPr lang="fr-FR" dirty="0"/>
              <a:t>↓ par Cat &gt; ↓ global</a:t>
            </a:r>
            <a:br>
              <a:rPr lang="fr-FR" dirty="0"/>
            </a:br>
            <a:r>
              <a:rPr lang="fr-FR" dirty="0"/>
              <a:t>=&gt;moins de clients multi-</a:t>
            </a:r>
            <a:r>
              <a:rPr lang="fr-FR" dirty="0" err="1"/>
              <a:t>Categ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ED8D5-8E22-17AF-8B96-EE3DA6FA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11</a:t>
            </a:fld>
            <a:endParaRPr lang="fr-FR" noProof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0659ABF-2FB3-CE93-1F6D-F442CC9A3679}"/>
              </a:ext>
            </a:extLst>
          </p:cNvPr>
          <p:cNvGrpSpPr>
            <a:grpSpLocks noChangeAspect="1"/>
          </p:cNvGrpSpPr>
          <p:nvPr/>
        </p:nvGrpSpPr>
        <p:grpSpPr>
          <a:xfrm>
            <a:off x="4190938" y="998871"/>
            <a:ext cx="3822124" cy="2101013"/>
            <a:chOff x="3787120" y="1103401"/>
            <a:chExt cx="3822124" cy="2101013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032202F-5BBD-E953-50F8-D7E24CF3AB6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rcRect l="4169" t="7021" r="1400" b="6130"/>
            <a:stretch/>
          </p:blipFill>
          <p:spPr>
            <a:xfrm>
              <a:off x="3787120" y="1103401"/>
              <a:ext cx="3816000" cy="1800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333C6B"/>
              </a:solidFill>
            </a:ln>
          </p:spPr>
        </p:pic>
        <p:sp>
          <p:nvSpPr>
            <p:cNvPr id="25" name="Espace réservé du contenu 2">
              <a:extLst>
                <a:ext uri="{FF2B5EF4-FFF2-40B4-BE49-F238E27FC236}">
                  <a16:creationId xmlns:a16="http://schemas.microsoft.com/office/drawing/2014/main" id="{B6395DFB-58A5-761F-91D7-290D16A6765D}"/>
                </a:ext>
              </a:extLst>
            </p:cNvPr>
            <p:cNvSpPr txBox="1">
              <a:spLocks/>
            </p:cNvSpPr>
            <p:nvPr/>
          </p:nvSpPr>
          <p:spPr>
            <a:xfrm>
              <a:off x="3787120" y="2927415"/>
              <a:ext cx="3822124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Nbre de Clients distincts par Exercice par </a:t>
              </a:r>
              <a:r>
                <a:rPr lang="fr-FR" dirty="0" err="1"/>
                <a:t>Categ</a:t>
              </a:r>
              <a:endParaRPr lang="fr-FR" dirty="0"/>
            </a:p>
          </p:txBody>
        </p:sp>
      </p:grp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0A8687DC-9EE3-47A1-E7E1-CA04217A923C}"/>
              </a:ext>
            </a:extLst>
          </p:cNvPr>
          <p:cNvSpPr txBox="1">
            <a:spLocks/>
          </p:cNvSpPr>
          <p:nvPr/>
        </p:nvSpPr>
        <p:spPr>
          <a:xfrm>
            <a:off x="103361" y="3411719"/>
            <a:ext cx="4550892" cy="2710676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Variabilité plus +++ en Exercice 2021-22</a:t>
            </a:r>
          </a:p>
          <a:p>
            <a:r>
              <a:rPr lang="fr-FR" dirty="0"/>
              <a:t>Stabilisation en Ex 2022-23</a:t>
            </a:r>
          </a:p>
          <a:p>
            <a:r>
              <a:rPr lang="fr-FR" dirty="0">
                <a:cs typeface="Calibri" panose="020F0502020204030204" pitchFamily="34" charset="0"/>
              </a:rPr>
              <a:t>Pic en 10/21 :</a:t>
            </a:r>
            <a:br>
              <a:rPr lang="fr-FR" dirty="0">
                <a:cs typeface="Calibri" panose="020F0502020204030204" pitchFamily="34" charset="0"/>
              </a:rPr>
            </a:br>
            <a:r>
              <a:rPr lang="fr-FR" dirty="0">
                <a:cs typeface="Calibri" panose="020F0502020204030204" pitchFamily="34" charset="0"/>
              </a:rPr>
              <a:t>↑ +++ de variété de client</a:t>
            </a:r>
            <a:br>
              <a:rPr lang="fr-FR" dirty="0">
                <a:cs typeface="Calibri" panose="020F0502020204030204" pitchFamily="34" charset="0"/>
              </a:rPr>
            </a:br>
            <a:r>
              <a:rPr lang="fr-FR" dirty="0">
                <a:cs typeface="Calibri" panose="020F0502020204030204" pitchFamily="34" charset="0"/>
              </a:rPr>
              <a:t>Effet maintenu sur les mois suivants</a:t>
            </a:r>
            <a:br>
              <a:rPr lang="fr-FR" dirty="0">
                <a:cs typeface="Calibri" panose="020F0502020204030204" pitchFamily="34" charset="0"/>
              </a:rPr>
            </a:br>
            <a:r>
              <a:rPr lang="fr-FR" dirty="0">
                <a:cs typeface="Calibri" panose="020F0502020204030204" pitchFamily="34" charset="0"/>
              </a:rPr>
              <a:t>(</a:t>
            </a:r>
            <a:r>
              <a:rPr lang="fr-FR" dirty="0"/>
              <a:t>effet d’une opération de promotion ?)</a:t>
            </a:r>
          </a:p>
          <a:p>
            <a:r>
              <a:rPr lang="fr-FR" dirty="0"/>
              <a:t>Chute en 02/23  :</a:t>
            </a:r>
            <a:br>
              <a:rPr lang="fr-FR" dirty="0"/>
            </a:br>
            <a:r>
              <a:rPr lang="fr-FR" dirty="0"/>
              <a:t>- comprendre ce qui se passe</a:t>
            </a:r>
            <a:br>
              <a:rPr lang="fr-FR" dirty="0"/>
            </a:br>
            <a:r>
              <a:rPr lang="fr-FR" dirty="0"/>
              <a:t>- penser à relancer l’intérêt pour Cat 0 et 1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788E45E-BBDE-43F0-CB38-601103A4F564}"/>
              </a:ext>
            </a:extLst>
          </p:cNvPr>
          <p:cNvGrpSpPr/>
          <p:nvPr/>
        </p:nvGrpSpPr>
        <p:grpSpPr>
          <a:xfrm>
            <a:off x="103361" y="998871"/>
            <a:ext cx="3932659" cy="2100897"/>
            <a:chOff x="180000" y="1007999"/>
            <a:chExt cx="3932659" cy="210089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D8B78F5-094C-C62B-90A3-439D43ED9BC6}"/>
                </a:ext>
              </a:extLst>
            </p:cNvPr>
            <p:cNvGrpSpPr/>
            <p:nvPr/>
          </p:nvGrpSpPr>
          <p:grpSpPr>
            <a:xfrm>
              <a:off x="180000" y="1007999"/>
              <a:ext cx="3932659" cy="2100897"/>
              <a:chOff x="3705171" y="1040287"/>
              <a:chExt cx="3932659" cy="2100897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C4474D6D-8FB4-F092-F624-98F49FB28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684" t="7841" r="5522" b="6308"/>
              <a:stretch/>
            </p:blipFill>
            <p:spPr>
              <a:xfrm>
                <a:off x="3705171" y="1040287"/>
                <a:ext cx="3924000" cy="1800000"/>
              </a:xfrm>
              <a:prstGeom prst="rect">
                <a:avLst/>
              </a:prstGeom>
              <a:solidFill>
                <a:schemeClr val="bg1"/>
              </a:soli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A4BF6FAD-CB5F-F26A-8E8F-2D9FAA43A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5171" y="2864185"/>
                <a:ext cx="3932659" cy="276999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Nbr de Clients distincts par Exercice</a:t>
                </a:r>
              </a:p>
            </p:txBody>
          </p:sp>
        </p:grpSp>
        <p:pic>
          <p:nvPicPr>
            <p:cNvPr id="27" name="Image 26" descr="Lecture de l’abeille de dessin animé">
              <a:extLst>
                <a:ext uri="{FF2B5EF4-FFF2-40B4-BE49-F238E27FC236}">
                  <a16:creationId xmlns:a16="http://schemas.microsoft.com/office/drawing/2014/main" id="{ADEABF37-6B5D-FF95-342D-5D07249C4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9876" y="2139893"/>
              <a:ext cx="293370" cy="390144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58D1259-6243-C00A-126F-43E63D6F6013}"/>
              </a:ext>
            </a:extLst>
          </p:cNvPr>
          <p:cNvGrpSpPr/>
          <p:nvPr/>
        </p:nvGrpSpPr>
        <p:grpSpPr>
          <a:xfrm>
            <a:off x="4799075" y="3096000"/>
            <a:ext cx="7272000" cy="3026395"/>
            <a:chOff x="4799075" y="3096000"/>
            <a:chExt cx="7272000" cy="3026395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5D082442-3847-70D4-BD8A-18EC8ECF52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9075" y="3411720"/>
              <a:ext cx="7272000" cy="2710675"/>
              <a:chOff x="5900765" y="3472648"/>
              <a:chExt cx="9695999" cy="3614233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37255BF4-DABD-2B75-F061-A5031797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21" r="10019"/>
              <a:stretch/>
            </p:blipFill>
            <p:spPr>
              <a:xfrm>
                <a:off x="5900765" y="3472648"/>
                <a:ext cx="9695999" cy="3203999"/>
              </a:xfrm>
              <a:prstGeom prst="rect">
                <a:avLst/>
              </a:prstGeom>
              <a:ln w="19050">
                <a:solidFill>
                  <a:srgbClr val="333C6B"/>
                </a:solidFill>
              </a:ln>
            </p:spPr>
          </p:pic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556CABF1-C814-2B80-720D-0A1FDD9EE25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00765" y="6717549"/>
                <a:ext cx="9695999" cy="369332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EVOLUTION DU Nbr de CLIENTS DISTINCTS par mois par Catégorie</a:t>
                </a:r>
              </a:p>
            </p:txBody>
          </p:sp>
        </p:grpSp>
        <p:pic>
          <p:nvPicPr>
            <p:cNvPr id="28" name="Image 27" descr="Lecture de l’abeille de dessin animé">
              <a:extLst>
                <a:ext uri="{FF2B5EF4-FFF2-40B4-BE49-F238E27FC236}">
                  <a16:creationId xmlns:a16="http://schemas.microsoft.com/office/drawing/2014/main" id="{D28EC74B-BD6D-E684-6023-B56CB66B4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4513" y="3096000"/>
              <a:ext cx="293370" cy="390144"/>
            </a:xfrm>
            <a:prstGeom prst="rect">
              <a:avLst/>
            </a:prstGeom>
          </p:spPr>
        </p:pic>
        <p:pic>
          <p:nvPicPr>
            <p:cNvPr id="32" name="Image 31" descr="Lecture de l’abeille de dessin animé">
              <a:extLst>
                <a:ext uri="{FF2B5EF4-FFF2-40B4-BE49-F238E27FC236}">
                  <a16:creationId xmlns:a16="http://schemas.microsoft.com/office/drawing/2014/main" id="{64880FF3-A616-3F52-B806-3DFEE289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19" y="4613219"/>
              <a:ext cx="293370" cy="390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5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D4D6-9241-EE67-497D-5974CEED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DE7ED-88D1-0ADA-FDA5-1D4748C1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FOCUS : Le poids des catégories (2021-2023)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B47445-EE26-6801-0D97-3949CE4F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12</a:t>
            </a:fld>
            <a:endParaRPr lang="fr-FR" noProof="0"/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E5E3874-1E7E-699E-07AB-E2D82EF73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218800"/>
              </p:ext>
            </p:extLst>
          </p:nvPr>
        </p:nvGraphicFramePr>
        <p:xfrm>
          <a:off x="7912634" y="3968788"/>
          <a:ext cx="4041624" cy="2052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304">
                  <a:extLst>
                    <a:ext uri="{9D8B030D-6E8A-4147-A177-3AD203B41FA5}">
                      <a16:colId xmlns:a16="http://schemas.microsoft.com/office/drawing/2014/main" val="1796535071"/>
                    </a:ext>
                  </a:extLst>
                </a:gridCol>
                <a:gridCol w="662561">
                  <a:extLst>
                    <a:ext uri="{9D8B030D-6E8A-4147-A177-3AD203B41FA5}">
                      <a16:colId xmlns:a16="http://schemas.microsoft.com/office/drawing/2014/main" val="3238069618"/>
                    </a:ext>
                  </a:extLst>
                </a:gridCol>
                <a:gridCol w="667329">
                  <a:extLst>
                    <a:ext uri="{9D8B030D-6E8A-4147-A177-3AD203B41FA5}">
                      <a16:colId xmlns:a16="http://schemas.microsoft.com/office/drawing/2014/main" val="66604444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62000635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19351246"/>
                    </a:ext>
                  </a:extLst>
                </a:gridCol>
                <a:gridCol w="747278">
                  <a:extLst>
                    <a:ext uri="{9D8B030D-6E8A-4147-A177-3AD203B41FA5}">
                      <a16:colId xmlns:a16="http://schemas.microsoft.com/office/drawing/2014/main" val="1091907014"/>
                    </a:ext>
                  </a:extLst>
                </a:gridCol>
              </a:tblGrid>
              <a:tr h="597816">
                <a:tc>
                  <a:txBody>
                    <a:bodyPr/>
                    <a:lstStyle/>
                    <a:p>
                      <a:r>
                        <a:rPr lang="fr-FR" sz="12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Nb </a:t>
                      </a:r>
                    </a:p>
                    <a:p>
                      <a:r>
                        <a:rPr lang="fr-FR" sz="1200" dirty="0" err="1"/>
                        <a:t>ref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Nb </a:t>
                      </a:r>
                    </a:p>
                    <a:p>
                      <a:r>
                        <a:rPr lang="fr-FR" sz="1200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Nb </a:t>
                      </a:r>
                    </a:p>
                    <a:p>
                      <a:r>
                        <a:rPr lang="fr-FR" sz="1200" dirty="0"/>
                        <a:t>clients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24705"/>
                  </a:ext>
                </a:extLst>
              </a:tr>
              <a:tr h="484895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84377"/>
                  </a:ext>
                </a:extLst>
              </a:tr>
              <a:tr h="484895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60253"/>
                  </a:ext>
                </a:extLst>
              </a:tr>
              <a:tr h="484895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58744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4F360270-C540-E879-169C-C3C9FBC9C117}"/>
              </a:ext>
            </a:extLst>
          </p:cNvPr>
          <p:cNvGrpSpPr/>
          <p:nvPr/>
        </p:nvGrpSpPr>
        <p:grpSpPr>
          <a:xfrm>
            <a:off x="98999" y="1002033"/>
            <a:ext cx="3151800" cy="2762169"/>
            <a:chOff x="98999" y="1002033"/>
            <a:chExt cx="3151800" cy="276216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0C64106-E59F-DEDB-00BF-FE008EDB8F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999" y="1002033"/>
              <a:ext cx="3151800" cy="2762169"/>
              <a:chOff x="5039718" y="2688612"/>
              <a:chExt cx="3708000" cy="324961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9DC5942F-02F6-DFC6-130A-3B7E83610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5145" b="370"/>
              <a:stretch/>
            </p:blipFill>
            <p:spPr>
              <a:xfrm>
                <a:off x="5039718" y="2688612"/>
                <a:ext cx="3708000" cy="298800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3A30F791-44EA-B423-8B08-3D3836BA5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718" y="5676612"/>
                <a:ext cx="3708000" cy="26161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none" lIns="0" tIns="0" rIns="0" bIns="0" rtlCol="0" anchor="ctr" anchorCtr="0">
                <a:norm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sz="1050" dirty="0"/>
                  <a:t>Proportion des catégories en Nbre de références</a:t>
                </a:r>
              </a:p>
            </p:txBody>
          </p:sp>
        </p:grpSp>
        <p:pic>
          <p:nvPicPr>
            <p:cNvPr id="3" name="Image 2" descr="Lecture de l’abeille de dessin animé">
              <a:extLst>
                <a:ext uri="{FF2B5EF4-FFF2-40B4-BE49-F238E27FC236}">
                  <a16:creationId xmlns:a16="http://schemas.microsoft.com/office/drawing/2014/main" id="{9BF0ACCD-3BB0-A295-F181-3B65A13D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529" y="1848586"/>
              <a:ext cx="293370" cy="390144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3D550B6-C30A-AF6B-C907-8C5C4E5FE5AA}"/>
              </a:ext>
            </a:extLst>
          </p:cNvPr>
          <p:cNvGrpSpPr/>
          <p:nvPr/>
        </p:nvGrpSpPr>
        <p:grpSpPr>
          <a:xfrm>
            <a:off x="3393013" y="980799"/>
            <a:ext cx="3151800" cy="2774511"/>
            <a:chOff x="3393013" y="980799"/>
            <a:chExt cx="3151800" cy="277451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57EADA1-E1BE-AD9C-1A44-B0966738AF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93013" y="980799"/>
              <a:ext cx="3151800" cy="2774511"/>
              <a:chOff x="5039718" y="2674092"/>
              <a:chExt cx="3708000" cy="3264130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874C50C5-F38F-5F8E-419C-741C97983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15580" b="-61"/>
              <a:stretch/>
            </p:blipFill>
            <p:spPr>
              <a:xfrm>
                <a:off x="5039718" y="2674092"/>
                <a:ext cx="3708000" cy="2964705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DEEB67EC-6140-E520-81FD-B338D06B4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718" y="5676612"/>
                <a:ext cx="3708000" cy="26161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none" lIns="0" tIns="0" rIns="0" bIns="0" rtlCol="0" anchor="ctr" anchorCtr="0">
                <a:norm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sz="1050" dirty="0"/>
                  <a:t>Proportion des catégories en Nbre de transactions</a:t>
                </a:r>
              </a:p>
            </p:txBody>
          </p:sp>
        </p:grpSp>
        <p:pic>
          <p:nvPicPr>
            <p:cNvPr id="20" name="Image 19" descr="Lecture de l’abeille de dessin animé">
              <a:extLst>
                <a:ext uri="{FF2B5EF4-FFF2-40B4-BE49-F238E27FC236}">
                  <a16:creationId xmlns:a16="http://schemas.microsoft.com/office/drawing/2014/main" id="{5B8AD435-DB21-84E5-E50E-7ADEF900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4292" y="1762718"/>
              <a:ext cx="293370" cy="390144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A79BB98-94FC-A5F1-F253-7645844DF4CA}"/>
              </a:ext>
            </a:extLst>
          </p:cNvPr>
          <p:cNvGrpSpPr/>
          <p:nvPr/>
        </p:nvGrpSpPr>
        <p:grpSpPr>
          <a:xfrm>
            <a:off x="6659993" y="989692"/>
            <a:ext cx="2988000" cy="2748336"/>
            <a:chOff x="6659993" y="989692"/>
            <a:chExt cx="2988000" cy="274833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69DBBFF-F5AA-E02D-3F89-D45FD151FC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9993" y="989692"/>
              <a:ext cx="2988000" cy="2748336"/>
              <a:chOff x="5039718" y="2688612"/>
              <a:chExt cx="3515294" cy="3233335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6393BFD-4656-90FE-0147-EB58E6577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316" t="16372" r="-403" b="2686"/>
              <a:stretch/>
            </p:blipFill>
            <p:spPr>
              <a:xfrm>
                <a:off x="5039718" y="2688612"/>
                <a:ext cx="3515294" cy="2964704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AE316EF9-DA32-BCF6-F10E-33EF9B9BE7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718" y="5674855"/>
                <a:ext cx="3515294" cy="247092"/>
              </a:xfrm>
              <a:prstGeom prst="rect">
                <a:avLst/>
              </a:prstGeom>
              <a:gradFill>
                <a:gsLst>
                  <a:gs pos="9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none" lIns="0" tIns="0" rIns="0" bIns="0" rtlCol="0" anchor="ctr" anchorCtr="0">
                <a:norm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sz="1050" dirty="0"/>
                  <a:t>Proportion des catégories en  CA</a:t>
                </a:r>
              </a:p>
            </p:txBody>
          </p:sp>
        </p:grpSp>
        <p:pic>
          <p:nvPicPr>
            <p:cNvPr id="21" name="Image 20" descr="Lecture de l’abeille de dessin animé">
              <a:extLst>
                <a:ext uri="{FF2B5EF4-FFF2-40B4-BE49-F238E27FC236}">
                  <a16:creationId xmlns:a16="http://schemas.microsoft.com/office/drawing/2014/main" id="{375C34BD-2DF4-3D03-3F81-57B6A473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0676" y="2815895"/>
              <a:ext cx="293370" cy="390144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8CB69AF-D565-4A0A-3393-E9C6BBA5B817}"/>
              </a:ext>
            </a:extLst>
          </p:cNvPr>
          <p:cNvGrpSpPr/>
          <p:nvPr/>
        </p:nvGrpSpPr>
        <p:grpSpPr>
          <a:xfrm>
            <a:off x="333772" y="3968788"/>
            <a:ext cx="3419999" cy="2203183"/>
            <a:chOff x="333772" y="3968788"/>
            <a:chExt cx="3419999" cy="2203183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5F105FF-70E9-9B34-8360-77D76FE92173}"/>
                </a:ext>
              </a:extLst>
            </p:cNvPr>
            <p:cNvGrpSpPr/>
            <p:nvPr/>
          </p:nvGrpSpPr>
          <p:grpSpPr>
            <a:xfrm>
              <a:off x="333772" y="3968788"/>
              <a:ext cx="3419999" cy="2203183"/>
              <a:chOff x="3651734" y="1139744"/>
              <a:chExt cx="3371436" cy="2203183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14DEAB7-1181-A493-8B09-0D6DB2579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060" t="5860" r="57" b="4547"/>
              <a:stretch/>
            </p:blipFill>
            <p:spPr>
              <a:xfrm>
                <a:off x="3651734" y="1139744"/>
                <a:ext cx="3371436" cy="190800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F0B063F8-ED0D-6F57-7A3E-2F7E0E339C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1734" y="3065928"/>
                <a:ext cx="3371436" cy="276999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Nombres de clients distincts par </a:t>
                </a:r>
                <a:r>
                  <a:rPr lang="fr-FR" dirty="0" err="1"/>
                  <a:t>Categorie</a:t>
                </a:r>
                <a:endParaRPr lang="fr-FR" dirty="0"/>
              </a:p>
            </p:txBody>
          </p:sp>
        </p:grpSp>
        <p:pic>
          <p:nvPicPr>
            <p:cNvPr id="22" name="Image 21" descr="Lecture de l’abeille de dessin animé">
              <a:extLst>
                <a:ext uri="{FF2B5EF4-FFF2-40B4-BE49-F238E27FC236}">
                  <a16:creationId xmlns:a16="http://schemas.microsoft.com/office/drawing/2014/main" id="{2A7F40C8-A0B5-8C11-1579-752FA9EEF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7901" y="5282058"/>
              <a:ext cx="293370" cy="390144"/>
            </a:xfrm>
            <a:prstGeom prst="rect">
              <a:avLst/>
            </a:prstGeom>
          </p:spPr>
        </p:pic>
      </p:grp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A30ABE89-9EED-5357-DBF0-6DEF12F9189A}"/>
              </a:ext>
            </a:extLst>
          </p:cNvPr>
          <p:cNvSpPr txBox="1">
            <a:spLocks/>
          </p:cNvSpPr>
          <p:nvPr/>
        </p:nvSpPr>
        <p:spPr>
          <a:xfrm>
            <a:off x="9763173" y="989692"/>
            <a:ext cx="2191085" cy="2774510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/>
              <a:t>Cat 0 :</a:t>
            </a:r>
            <a:br>
              <a:rPr lang="fr-FR" dirty="0"/>
            </a:b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effet de volumes</a:t>
            </a:r>
            <a:endParaRPr lang="fr-FR" b="1" dirty="0"/>
          </a:p>
          <a:p>
            <a:r>
              <a:rPr lang="fr-FR" b="1" u="sng" dirty="0"/>
              <a:t>Cat 1 :</a:t>
            </a:r>
            <a:br>
              <a:rPr lang="fr-FR" dirty="0"/>
            </a:br>
            <a:r>
              <a:rPr lang="fr-FR" b="1" dirty="0"/>
              <a:t>CA fort (40%)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Ref</a:t>
            </a:r>
            <a:r>
              <a:rPr lang="fr-FR" dirty="0"/>
              <a:t>/Tr/Prix)</a:t>
            </a:r>
          </a:p>
          <a:p>
            <a:r>
              <a:rPr lang="fr-FR" b="1" u="sng" dirty="0"/>
              <a:t>Cat 2 :</a:t>
            </a:r>
            <a:br>
              <a:rPr lang="fr-FR" dirty="0"/>
            </a:b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Forte rentabilité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(effet Prix)</a:t>
            </a:r>
            <a:endParaRPr lang="fr-FR" dirty="0"/>
          </a:p>
        </p:txBody>
      </p:sp>
      <p:pic>
        <p:nvPicPr>
          <p:cNvPr id="29" name="Image 28" descr="Lecture de l’abeille de dessin animé">
            <a:extLst>
              <a:ext uri="{FF2B5EF4-FFF2-40B4-BE49-F238E27FC236}">
                <a16:creationId xmlns:a16="http://schemas.microsoft.com/office/drawing/2014/main" id="{43086DE3-AB17-D6EF-D00A-084F75E34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" y="100813"/>
            <a:ext cx="440055" cy="585216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C863EB8-CD3E-8B65-D41F-FC654AACD828}"/>
              </a:ext>
            </a:extLst>
          </p:cNvPr>
          <p:cNvGrpSpPr>
            <a:grpSpLocks noChangeAspect="1"/>
          </p:cNvGrpSpPr>
          <p:nvPr/>
        </p:nvGrpSpPr>
        <p:grpSpPr>
          <a:xfrm>
            <a:off x="3960000" y="3924000"/>
            <a:ext cx="3753351" cy="2237644"/>
            <a:chOff x="3155798" y="791286"/>
            <a:chExt cx="4299246" cy="2563092"/>
          </a:xfrm>
        </p:grpSpPr>
        <p:sp>
          <p:nvSpPr>
            <p:cNvPr id="19" name="Espace réservé du contenu 2">
              <a:extLst>
                <a:ext uri="{FF2B5EF4-FFF2-40B4-BE49-F238E27FC236}">
                  <a16:creationId xmlns:a16="http://schemas.microsoft.com/office/drawing/2014/main" id="{5464FE34-3244-4975-45EB-42195456BF65}"/>
                </a:ext>
              </a:extLst>
            </p:cNvPr>
            <p:cNvSpPr txBox="1">
              <a:spLocks/>
            </p:cNvSpPr>
            <p:nvPr/>
          </p:nvSpPr>
          <p:spPr>
            <a:xfrm>
              <a:off x="3163753" y="3067256"/>
              <a:ext cx="4291291" cy="287122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Répartition des Prix des produits vendus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5F35F19D-F82C-E750-5426-0BA7928DD8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rcRect l="3083" r="703"/>
            <a:stretch/>
          </p:blipFill>
          <p:spPr>
            <a:xfrm>
              <a:off x="3155798" y="791286"/>
              <a:ext cx="4288535" cy="2267976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608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3C9C-C536-B3F1-8391-9E75626B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B4DE5-8A24-E07C-B4AB-C7FF34CA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B - Zoom sur les références : Top/flop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597B6F9A-86DC-25DB-6AE3-F44B733D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72" y="5684336"/>
            <a:ext cx="11451628" cy="540000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/>
              <a:t>0_1014 , 0_1016 , 0_1025 , 0_1062 , 0_1119 , 0_1318 , 0_1620 , 0_1624 , 0_1645 , 0_1780 , 0_1800 , 0_2308 , 0_299 , 0_310 , 0_322 , 0_510 ,</a:t>
            </a:r>
            <a:br>
              <a:rPr lang="fr-FR" dirty="0"/>
            </a:br>
            <a:r>
              <a:rPr lang="fr-FR" dirty="0"/>
              <a:t>1_0 , 1_394 , 2_72 , 2_86 , 2_87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B78B58-BD40-E5B0-F197-4CBFA2B1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13</a:t>
            </a:fld>
            <a:endParaRPr lang="fr-FR" noProof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A69ECC1-3AFB-B4D6-4235-DEFDEBF3815B}"/>
              </a:ext>
            </a:extLst>
          </p:cNvPr>
          <p:cNvGrpSpPr>
            <a:grpSpLocks noChangeAspect="1"/>
          </p:cNvGrpSpPr>
          <p:nvPr/>
        </p:nvGrpSpPr>
        <p:grpSpPr>
          <a:xfrm>
            <a:off x="189756" y="917393"/>
            <a:ext cx="3434219" cy="4440272"/>
            <a:chOff x="432000" y="1041701"/>
            <a:chExt cx="3938492" cy="509227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B4BDAB8-7FF0-047C-6A5A-434EEE44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" y="1041701"/>
              <a:ext cx="3938492" cy="4774597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57CAA896-7986-965B-6201-241016E7939E}"/>
                </a:ext>
              </a:extLst>
            </p:cNvPr>
            <p:cNvSpPr txBox="1">
              <a:spLocks/>
            </p:cNvSpPr>
            <p:nvPr/>
          </p:nvSpPr>
          <p:spPr>
            <a:xfrm>
              <a:off x="432000" y="5816298"/>
              <a:ext cx="3938492" cy="31767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Top15 des ventes en Transactions-Best </a:t>
              </a:r>
              <a:r>
                <a:rPr lang="fr-FR" dirty="0" err="1"/>
                <a:t>sellers</a:t>
              </a:r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1F81749-FFB0-58AF-DF18-367DDD6963B0}"/>
              </a:ext>
            </a:extLst>
          </p:cNvPr>
          <p:cNvGrpSpPr>
            <a:grpSpLocks noChangeAspect="1"/>
          </p:cNvGrpSpPr>
          <p:nvPr/>
        </p:nvGrpSpPr>
        <p:grpSpPr>
          <a:xfrm>
            <a:off x="4204762" y="917393"/>
            <a:ext cx="3434219" cy="4440272"/>
            <a:chOff x="432000" y="1041701"/>
            <a:chExt cx="3938492" cy="509227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6B28030-1B4D-6522-8034-1B66D6FF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49344" y="1041701"/>
              <a:ext cx="3903804" cy="4774597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11" name="Espace réservé du contenu 2">
              <a:extLst>
                <a:ext uri="{FF2B5EF4-FFF2-40B4-BE49-F238E27FC236}">
                  <a16:creationId xmlns:a16="http://schemas.microsoft.com/office/drawing/2014/main" id="{A4F6EE25-D743-7222-2D4C-5CF5C0DE304E}"/>
                </a:ext>
              </a:extLst>
            </p:cNvPr>
            <p:cNvSpPr txBox="1">
              <a:spLocks/>
            </p:cNvSpPr>
            <p:nvPr/>
          </p:nvSpPr>
          <p:spPr>
            <a:xfrm>
              <a:off x="432000" y="5816298"/>
              <a:ext cx="3938492" cy="31767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Top15 des ventes en CA – Best profit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8CE1F2DA-568C-B7C5-720B-FA6EE7A4E6FB}"/>
              </a:ext>
            </a:extLst>
          </p:cNvPr>
          <p:cNvGrpSpPr>
            <a:grpSpLocks noChangeAspect="1"/>
          </p:cNvGrpSpPr>
          <p:nvPr/>
        </p:nvGrpSpPr>
        <p:grpSpPr>
          <a:xfrm>
            <a:off x="8250048" y="904751"/>
            <a:ext cx="3434219" cy="4435636"/>
            <a:chOff x="432000" y="1047017"/>
            <a:chExt cx="3938492" cy="508695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F2F4355-3EAA-4B8E-BC2D-99B3326F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49344" y="1047017"/>
              <a:ext cx="3903804" cy="4763964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12" name="Espace réservé du contenu 2">
              <a:extLst>
                <a:ext uri="{FF2B5EF4-FFF2-40B4-BE49-F238E27FC236}">
                  <a16:creationId xmlns:a16="http://schemas.microsoft.com/office/drawing/2014/main" id="{C769A317-51F6-DA97-02AD-55D0BB24447E}"/>
                </a:ext>
              </a:extLst>
            </p:cNvPr>
            <p:cNvSpPr txBox="1">
              <a:spLocks/>
            </p:cNvSpPr>
            <p:nvPr/>
          </p:nvSpPr>
          <p:spPr>
            <a:xfrm>
              <a:off x="432000" y="5816298"/>
              <a:ext cx="3938492" cy="31767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Top15 des ventes en Nbr clients-Best </a:t>
              </a:r>
              <a:r>
                <a:rPr lang="fr-FR" dirty="0" err="1"/>
                <a:t>popular</a:t>
              </a:r>
              <a:endParaRPr lang="fr-FR" dirty="0"/>
            </a:p>
          </p:txBody>
        </p:sp>
      </p:grp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541244CD-CAFE-379B-FC6C-920D92433674}"/>
              </a:ext>
            </a:extLst>
          </p:cNvPr>
          <p:cNvSpPr txBox="1">
            <a:spLocks/>
          </p:cNvSpPr>
          <p:nvPr/>
        </p:nvSpPr>
        <p:spPr>
          <a:xfrm>
            <a:off x="320372" y="5407338"/>
            <a:ext cx="11447395" cy="276999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    Flop : La liste des 21 livres non vendus : 	</a:t>
            </a:r>
            <a:r>
              <a:rPr lang="fr-FR" dirty="0" err="1"/>
              <a:t>categ</a:t>
            </a:r>
            <a:r>
              <a:rPr lang="fr-FR" dirty="0"/>
              <a:t> 0 : 17 références,	</a:t>
            </a:r>
            <a:r>
              <a:rPr lang="fr-FR" dirty="0" err="1"/>
              <a:t>categ</a:t>
            </a:r>
            <a:r>
              <a:rPr lang="fr-FR" dirty="0"/>
              <a:t> 1 :2 références ,	</a:t>
            </a:r>
            <a:r>
              <a:rPr lang="fr-FR" dirty="0" err="1"/>
              <a:t>categ</a:t>
            </a:r>
            <a:r>
              <a:rPr lang="fr-FR" dirty="0"/>
              <a:t> 2 : 2 références</a:t>
            </a:r>
          </a:p>
        </p:txBody>
      </p:sp>
      <p:pic>
        <p:nvPicPr>
          <p:cNvPr id="16" name="Image 15" descr="Abeille heureuse en dessin animé">
            <a:extLst>
              <a:ext uri="{FF2B5EF4-FFF2-40B4-BE49-F238E27FC236}">
                <a16:creationId xmlns:a16="http://schemas.microsoft.com/office/drawing/2014/main" id="{AA786F96-69E3-B71D-FDB1-4019765B4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857" y="758778"/>
            <a:ext cx="532638" cy="585216"/>
          </a:xfrm>
          <a:prstGeom prst="rect">
            <a:avLst/>
          </a:prstGeom>
        </p:spPr>
      </p:pic>
      <p:pic>
        <p:nvPicPr>
          <p:cNvPr id="17" name="Image 16" descr="Abeille heureuse en dessin animé">
            <a:extLst>
              <a:ext uri="{FF2B5EF4-FFF2-40B4-BE49-F238E27FC236}">
                <a16:creationId xmlns:a16="http://schemas.microsoft.com/office/drawing/2014/main" id="{19222474-201B-94FA-B68E-4336FCD2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47" y="758778"/>
            <a:ext cx="532638" cy="585216"/>
          </a:xfrm>
          <a:prstGeom prst="rect">
            <a:avLst/>
          </a:prstGeom>
        </p:spPr>
      </p:pic>
      <p:pic>
        <p:nvPicPr>
          <p:cNvPr id="21" name="Image 20" descr="Abeille en dessins animés avec un mégaphone">
            <a:extLst>
              <a:ext uri="{FF2B5EF4-FFF2-40B4-BE49-F238E27FC236}">
                <a16:creationId xmlns:a16="http://schemas.microsoft.com/office/drawing/2014/main" id="{4E7A4C8B-F64C-03A7-30FE-69BC77F87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523" y="5302564"/>
            <a:ext cx="585216" cy="564642"/>
          </a:xfrm>
          <a:prstGeom prst="rect">
            <a:avLst/>
          </a:prstGeom>
        </p:spPr>
      </p:pic>
      <p:pic>
        <p:nvPicPr>
          <p:cNvPr id="13" name="Image 12" descr="Abeille heureuse en dessin animé">
            <a:extLst>
              <a:ext uri="{FF2B5EF4-FFF2-40B4-BE49-F238E27FC236}">
                <a16:creationId xmlns:a16="http://schemas.microsoft.com/office/drawing/2014/main" id="{467AEE04-50AD-99F3-F7D4-FCCB1E99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357" y="720000"/>
            <a:ext cx="532638" cy="585216"/>
          </a:xfrm>
          <a:prstGeom prst="rect">
            <a:avLst/>
          </a:prstGeom>
        </p:spPr>
      </p:pic>
      <p:pic>
        <p:nvPicPr>
          <p:cNvPr id="18" name="Image 17" descr="Lecture de l’abeille de dessin animé">
            <a:extLst>
              <a:ext uri="{FF2B5EF4-FFF2-40B4-BE49-F238E27FC236}">
                <a16:creationId xmlns:a16="http://schemas.microsoft.com/office/drawing/2014/main" id="{F4BEDF23-7510-146C-D875-9ED14C048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" y="100813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B5C561-4C12-4172-51B0-03E81C52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C - Courbe de Lorenz et Zoom sur les clients BTB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63FEF5-73D6-6334-0BEC-CFD8DA90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44E43ADF-D22A-8405-2029-7AA7BFE5ED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764" y="4293096"/>
            <a:ext cx="3098428" cy="1694776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fr-FR" dirty="0"/>
              <a:t>Présence de clients BTB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B50B84-C516-489E-E1B2-F7C44F639A03}"/>
              </a:ext>
            </a:extLst>
          </p:cNvPr>
          <p:cNvGrpSpPr>
            <a:grpSpLocks noChangeAspect="1"/>
          </p:cNvGrpSpPr>
          <p:nvPr/>
        </p:nvGrpSpPr>
        <p:grpSpPr>
          <a:xfrm>
            <a:off x="261764" y="948347"/>
            <a:ext cx="3098428" cy="3136541"/>
            <a:chOff x="5039718" y="2184612"/>
            <a:chExt cx="3708000" cy="375361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7E9C8FC-0C91-084E-E674-CFD6C434F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425" b="1996"/>
            <a:stretch/>
          </p:blipFill>
          <p:spPr>
            <a:xfrm>
              <a:off x="5039718" y="2184612"/>
              <a:ext cx="3708000" cy="3492000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9" name="Espace réservé du contenu 2">
              <a:extLst>
                <a:ext uri="{FF2B5EF4-FFF2-40B4-BE49-F238E27FC236}">
                  <a16:creationId xmlns:a16="http://schemas.microsoft.com/office/drawing/2014/main" id="{861CC3EC-E174-37DE-9DBD-26E9276259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39718" y="5676612"/>
              <a:ext cx="3708000" cy="261610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0" tIns="0" rIns="0" bIns="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Courbe de Lorenz du CA par client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25A6396-E022-AB62-9B87-B313B00CCF74}"/>
              </a:ext>
            </a:extLst>
          </p:cNvPr>
          <p:cNvGrpSpPr>
            <a:grpSpLocks/>
          </p:cNvGrpSpPr>
          <p:nvPr/>
        </p:nvGrpSpPr>
        <p:grpSpPr>
          <a:xfrm>
            <a:off x="6237933" y="949140"/>
            <a:ext cx="5514999" cy="2705654"/>
            <a:chOff x="4009302" y="968992"/>
            <a:chExt cx="7833821" cy="384325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1868258-6B0D-DC1B-32A3-62D7DEAD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0" t="4859" r="254" b="1071"/>
            <a:stretch/>
          </p:blipFill>
          <p:spPr>
            <a:xfrm>
              <a:off x="4009302" y="968992"/>
              <a:ext cx="7823644" cy="34588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12" name="Espace réservé du contenu 2">
              <a:extLst>
                <a:ext uri="{FF2B5EF4-FFF2-40B4-BE49-F238E27FC236}">
                  <a16:creationId xmlns:a16="http://schemas.microsoft.com/office/drawing/2014/main" id="{AFF4285A-D0DD-85AD-A735-EB32924691D8}"/>
                </a:ext>
              </a:extLst>
            </p:cNvPr>
            <p:cNvSpPr txBox="1">
              <a:spLocks/>
            </p:cNvSpPr>
            <p:nvPr/>
          </p:nvSpPr>
          <p:spPr>
            <a:xfrm>
              <a:off x="4019244" y="4454290"/>
              <a:ext cx="7823879" cy="357954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0" tIns="0" rIns="0" bIns="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Chiffre d’affaires mensuel des clients </a:t>
              </a:r>
              <a:r>
                <a:rPr lang="fr-FR" dirty="0" err="1"/>
                <a:t>BtB</a:t>
              </a:r>
              <a:endParaRPr lang="fr-FR" dirty="0"/>
            </a:p>
          </p:txBody>
        </p:sp>
      </p:grpSp>
      <p:sp>
        <p:nvSpPr>
          <p:cNvPr id="3" name="Espace réservé du contenu 17">
            <a:extLst>
              <a:ext uri="{FF2B5EF4-FFF2-40B4-BE49-F238E27FC236}">
                <a16:creationId xmlns:a16="http://schemas.microsoft.com/office/drawing/2014/main" id="{2C9B89A5-ED09-635A-9179-866379E924A7}"/>
              </a:ext>
            </a:extLst>
          </p:cNvPr>
          <p:cNvSpPr txBox="1">
            <a:spLocks/>
          </p:cNvSpPr>
          <p:nvPr/>
        </p:nvSpPr>
        <p:spPr>
          <a:xfrm>
            <a:off x="3502124" y="948346"/>
            <a:ext cx="2448272" cy="2693308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defTabSz="914126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sz="1600" dirty="0" err="1"/>
              <a:t>BtB</a:t>
            </a:r>
            <a:r>
              <a:rPr lang="fr-FR" sz="1600" dirty="0"/>
              <a:t> : </a:t>
            </a:r>
            <a:br>
              <a:rPr lang="fr-FR" sz="1600" dirty="0"/>
            </a:br>
            <a:r>
              <a:rPr lang="fr-FR" sz="1600" dirty="0"/>
              <a:t>. 4 clients</a:t>
            </a:r>
            <a:br>
              <a:rPr lang="fr-FR" sz="1600" dirty="0"/>
            </a:br>
            <a:r>
              <a:rPr lang="fr-FR" sz="1600" dirty="0"/>
              <a:t>. 7,4% du CA</a:t>
            </a:r>
          </a:p>
          <a:p>
            <a:r>
              <a:rPr lang="fr-FR" sz="1600" dirty="0"/>
              <a:t>Segmentation à soigner</a:t>
            </a:r>
          </a:p>
          <a:p>
            <a:r>
              <a:rPr lang="fr-FR" sz="1600" dirty="0"/>
              <a:t>potentiel à développer</a:t>
            </a:r>
            <a:br>
              <a:rPr lang="fr-FR" sz="1600" dirty="0"/>
            </a:br>
            <a:r>
              <a:rPr lang="fr-FR" sz="1600" dirty="0"/>
              <a:t>(CA, nbr clients </a:t>
            </a:r>
            <a:r>
              <a:rPr lang="fr-FR" sz="1600" dirty="0" err="1"/>
              <a:t>BtB</a:t>
            </a:r>
            <a:r>
              <a:rPr lang="fr-FR" sz="1600" dirty="0"/>
              <a:t>)</a:t>
            </a:r>
          </a:p>
        </p:txBody>
      </p:sp>
      <p:sp>
        <p:nvSpPr>
          <p:cNvPr id="5" name="Espace réservé du contenu 17">
            <a:extLst>
              <a:ext uri="{FF2B5EF4-FFF2-40B4-BE49-F238E27FC236}">
                <a16:creationId xmlns:a16="http://schemas.microsoft.com/office/drawing/2014/main" id="{63AA6E03-C8D9-1417-745E-B45FACBE29F1}"/>
              </a:ext>
            </a:extLst>
          </p:cNvPr>
          <p:cNvSpPr txBox="1">
            <a:spLocks/>
          </p:cNvSpPr>
          <p:nvPr/>
        </p:nvSpPr>
        <p:spPr>
          <a:xfrm>
            <a:off x="8360819" y="3734036"/>
            <a:ext cx="3392114" cy="2306687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531" indent="-228531" defTabSz="914126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sz="1600" dirty="0"/>
              <a:t>2 très gros clients : </a:t>
            </a:r>
          </a:p>
          <a:p>
            <a:pPr lvl="1"/>
            <a:r>
              <a:rPr lang="fr-FR" sz="1400" dirty="0"/>
              <a:t>c_1609 et c_ 4958</a:t>
            </a:r>
          </a:p>
          <a:p>
            <a:r>
              <a:rPr lang="fr-FR" sz="1600" dirty="0"/>
              <a:t>2 gros clients : </a:t>
            </a:r>
          </a:p>
          <a:p>
            <a:pPr lvl="1"/>
            <a:r>
              <a:rPr lang="fr-FR" sz="1400" dirty="0"/>
              <a:t>c_3454 et c_6714</a:t>
            </a:r>
          </a:p>
          <a:p>
            <a:r>
              <a:rPr lang="fr-FR" sz="1600" dirty="0"/>
              <a:t>Comportements différents : </a:t>
            </a:r>
          </a:p>
          <a:p>
            <a:pPr lvl="1"/>
            <a:r>
              <a:rPr lang="fr-FR" sz="1400" dirty="0"/>
              <a:t>commandes régulières, ponctuelles</a:t>
            </a:r>
          </a:p>
          <a:p>
            <a:pPr lvl="1"/>
            <a:r>
              <a:rPr lang="fr-FR" sz="1400" dirty="0" err="1"/>
              <a:t>Commprendre</a:t>
            </a:r>
            <a:r>
              <a:rPr lang="fr-FR" sz="1400" dirty="0"/>
              <a:t> leurs besoins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026E682-2047-EAD3-B0DE-6F1017A8F8EF}"/>
              </a:ext>
            </a:extLst>
          </p:cNvPr>
          <p:cNvGrpSpPr/>
          <p:nvPr/>
        </p:nvGrpSpPr>
        <p:grpSpPr>
          <a:xfrm>
            <a:off x="3502124" y="3589204"/>
            <a:ext cx="4702255" cy="2623265"/>
            <a:chOff x="3502124" y="3589204"/>
            <a:chExt cx="4702255" cy="262326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C7BD2E59-7371-CF37-AE9D-E60BD26E1DAF}"/>
                </a:ext>
              </a:extLst>
            </p:cNvPr>
            <p:cNvGrpSpPr/>
            <p:nvPr/>
          </p:nvGrpSpPr>
          <p:grpSpPr>
            <a:xfrm>
              <a:off x="3502124" y="3708000"/>
              <a:ext cx="4702255" cy="2504469"/>
              <a:chOff x="6243312" y="3629183"/>
              <a:chExt cx="4798219" cy="2555581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9C8BA4DA-30D0-D5ED-35B0-439347CF0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312" y="3629183"/>
                <a:ext cx="4798219" cy="2340293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6" name="Espace réservé du contenu 2">
                <a:extLst>
                  <a:ext uri="{FF2B5EF4-FFF2-40B4-BE49-F238E27FC236}">
                    <a16:creationId xmlns:a16="http://schemas.microsoft.com/office/drawing/2014/main" id="{D8A88500-A275-6A33-CCDF-DF485EB2A0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3312" y="5976000"/>
                <a:ext cx="4798219" cy="208764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none" lIns="0" tIns="0" rIns="0" bIns="0" rtlCol="0" anchor="ctr" anchorCtr="0">
                <a:norm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Répartition du Chiffre d’affaires : Clients </a:t>
                </a:r>
                <a:r>
                  <a:rPr lang="fr-FR" dirty="0" err="1"/>
                  <a:t>BtB</a:t>
                </a:r>
                <a:r>
                  <a:rPr lang="fr-FR" dirty="0"/>
                  <a:t>, clients </a:t>
                </a:r>
                <a:r>
                  <a:rPr lang="fr-FR" dirty="0" err="1"/>
                  <a:t>BtC</a:t>
                </a:r>
                <a:endParaRPr lang="fr-FR" dirty="0"/>
              </a:p>
            </p:txBody>
          </p:sp>
        </p:grpSp>
        <p:pic>
          <p:nvPicPr>
            <p:cNvPr id="10" name="Image 9" descr="Abeille avec coup de poing">
              <a:extLst>
                <a:ext uri="{FF2B5EF4-FFF2-40B4-BE49-F238E27FC236}">
                  <a16:creationId xmlns:a16="http://schemas.microsoft.com/office/drawing/2014/main" id="{F3A4D394-2A77-F19A-EA39-89669F56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2524" y="3589204"/>
              <a:ext cx="952500" cy="952500"/>
            </a:xfrm>
            <a:prstGeom prst="rect">
              <a:avLst/>
            </a:prstGeom>
          </p:spPr>
        </p:pic>
      </p:grpSp>
      <p:pic>
        <p:nvPicPr>
          <p:cNvPr id="20" name="Image 19" descr="Abeille de dessins animés avec une loupe">
            <a:extLst>
              <a:ext uri="{FF2B5EF4-FFF2-40B4-BE49-F238E27FC236}">
                <a16:creationId xmlns:a16="http://schemas.microsoft.com/office/drawing/2014/main" id="{411347F6-C20A-7188-765D-B5FCBE1BF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004" y="954409"/>
            <a:ext cx="429578" cy="487680"/>
          </a:xfrm>
          <a:prstGeom prst="rect">
            <a:avLst/>
          </a:prstGeom>
        </p:spPr>
      </p:pic>
      <p:pic>
        <p:nvPicPr>
          <p:cNvPr id="14" name="Image 13" descr="Lecture de l’abeille de dessin animé">
            <a:extLst>
              <a:ext uri="{FF2B5EF4-FFF2-40B4-BE49-F238E27FC236}">
                <a16:creationId xmlns:a16="http://schemas.microsoft.com/office/drawing/2014/main" id="{93906837-825B-31C3-16ED-5A17AA85E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" y="100813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8B6A-B9C6-56C0-5CCB-5940C5697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A0390B-2FF0-DDD5-72FB-0BFB8FE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– ETUDE des Profils clients BTC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35E7D3C-B59E-6991-51FD-38E83FED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A. lien entre GENRE et CATEGORIE de livre acheté</a:t>
            </a:r>
          </a:p>
          <a:p>
            <a:r>
              <a:rPr lang="fr-FR" dirty="0"/>
              <a:t>B. lien entre AGE et  FREQUENCE D’ACHAT</a:t>
            </a:r>
          </a:p>
          <a:p>
            <a:pPr lvl="0"/>
            <a:r>
              <a:rPr lang="fr-FR" dirty="0"/>
              <a:t>C. lien entre AGE et PANIER MOYEN</a:t>
            </a:r>
          </a:p>
          <a:p>
            <a:pPr lvl="0"/>
            <a:r>
              <a:rPr lang="fr-FR" dirty="0"/>
              <a:t>D. lien entre AGE et TOTAL d’ACHAT</a:t>
            </a:r>
          </a:p>
          <a:p>
            <a:pPr lvl="0"/>
            <a:r>
              <a:rPr lang="fr-FR" dirty="0"/>
              <a:t>E. lien entre AGE et CATEGORIE de livre acheté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43F749-3345-D900-4E2C-1485C1ED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15</a:t>
            </a:fld>
            <a:endParaRPr lang="fr-FR" noProof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6A1F5EC-FC92-4D32-9386-C6DFCE20A998}"/>
              </a:ext>
            </a:extLst>
          </p:cNvPr>
          <p:cNvGrpSpPr>
            <a:grpSpLocks noChangeAspect="1"/>
          </p:cNvGrpSpPr>
          <p:nvPr/>
        </p:nvGrpSpPr>
        <p:grpSpPr>
          <a:xfrm>
            <a:off x="6555911" y="172921"/>
            <a:ext cx="540000" cy="540000"/>
            <a:chOff x="5363566" y="2698153"/>
            <a:chExt cx="1461693" cy="1461693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AC16443-61C4-90F2-49DA-34820F49C336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9" name="Rectangle 8" descr="Distribution normale avec un remplissage uni">
              <a:extLst>
                <a:ext uri="{FF2B5EF4-FFF2-40B4-BE49-F238E27FC236}">
                  <a16:creationId xmlns:a16="http://schemas.microsoft.com/office/drawing/2014/main" id="{5930BFFA-9C97-ABAC-0DFE-DE399D3B596B}"/>
                </a:ext>
              </a:extLst>
            </p:cNvPr>
            <p:cNvSpPr/>
            <p:nvPr/>
          </p:nvSpPr>
          <p:spPr>
            <a:xfrm>
              <a:off x="5675074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2" name="Image 1" descr="Lecture de l’abeille de dessin animé">
            <a:extLst>
              <a:ext uri="{FF2B5EF4-FFF2-40B4-BE49-F238E27FC236}">
                <a16:creationId xmlns:a16="http://schemas.microsoft.com/office/drawing/2014/main" id="{BE58219F-95FF-2473-B45C-35759D2B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E002B-E06E-BA09-6180-D5B0E272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III.A. lien entre GENRE et CATEGORIE de livre acheté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830BF8A3-8BF6-D0FD-6C48-AAFBDA56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4844702"/>
            <a:ext cx="4062745" cy="1239298"/>
          </a:xfr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 b="1" dirty="0"/>
              <a:t>Femmes :</a:t>
            </a:r>
          </a:p>
          <a:p>
            <a:pPr lvl="1"/>
            <a:r>
              <a:rPr lang="fr-FR" b="1" dirty="0"/>
              <a:t>52,1% </a:t>
            </a:r>
            <a:r>
              <a:rPr lang="fr-FR" dirty="0"/>
              <a:t>des clients</a:t>
            </a:r>
          </a:p>
          <a:p>
            <a:pPr lvl="1"/>
            <a:r>
              <a:rPr lang="fr-FR" b="1" dirty="0"/>
              <a:t>52% </a:t>
            </a:r>
            <a:r>
              <a:rPr lang="fr-FR" dirty="0"/>
              <a:t>des transactions</a:t>
            </a:r>
          </a:p>
          <a:p>
            <a:r>
              <a:rPr lang="fr-FR" b="1" dirty="0"/>
              <a:t>Pas de différence significative de distribution Fe/Ho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A947B6-8B65-D06D-1D33-8A482BF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08DB3318-C1DD-E1A7-A064-A6A4293C8A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04804" y="3645024"/>
            <a:ext cx="3366272" cy="2438975"/>
          </a:xfr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Genre et Catégorie</a:t>
            </a:r>
            <a:br>
              <a:rPr lang="fr-FR" sz="1600" b="1" dirty="0"/>
            </a:br>
            <a:r>
              <a:rPr lang="fr-FR" sz="1600" b="1" dirty="0"/>
              <a:t> Dépendants</a:t>
            </a:r>
          </a:p>
          <a:p>
            <a:r>
              <a:rPr lang="fr-FR" sz="1600" dirty="0"/>
              <a:t>V de Cramer proche de 0  </a:t>
            </a:r>
            <a:r>
              <a:rPr lang="fr-FR" sz="1200" dirty="0"/>
              <a:t>(# 1)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Association faible</a:t>
            </a:r>
          </a:p>
          <a:p>
            <a:r>
              <a:rPr lang="fr-FR" sz="1600" dirty="0"/>
              <a:t>Grands échantillons 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différence minime </a:t>
            </a:r>
            <a:r>
              <a:rPr lang="fr-FR" sz="1600" dirty="0"/>
              <a:t>bien que</a:t>
            </a:r>
            <a:r>
              <a:rPr lang="fr-FR" sz="1600" b="1" dirty="0"/>
              <a:t> </a:t>
            </a:r>
            <a:r>
              <a:rPr lang="fr-FR" sz="1600" dirty="0"/>
              <a:t>statistiquement significative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C26D605-1384-E2EA-958D-37A06D279E01}"/>
              </a:ext>
            </a:extLst>
          </p:cNvPr>
          <p:cNvGrpSpPr>
            <a:grpSpLocks noChangeAspect="1"/>
          </p:cNvGrpSpPr>
          <p:nvPr/>
        </p:nvGrpSpPr>
        <p:grpSpPr>
          <a:xfrm>
            <a:off x="459684" y="1052736"/>
            <a:ext cx="4035061" cy="3163055"/>
            <a:chOff x="5014292" y="1046835"/>
            <a:chExt cx="2858190" cy="2240511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F27E74D-5D4E-46D1-9D02-3CA8C415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93" b="1327"/>
            <a:stretch/>
          </p:blipFill>
          <p:spPr>
            <a:xfrm>
              <a:off x="5014292" y="1046835"/>
              <a:ext cx="2858190" cy="1963512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13" name="Espace réservé du contenu 2">
              <a:extLst>
                <a:ext uri="{FF2B5EF4-FFF2-40B4-BE49-F238E27FC236}">
                  <a16:creationId xmlns:a16="http://schemas.microsoft.com/office/drawing/2014/main" id="{64CB8B3C-D6BE-9B10-B065-6733EA9CB1C1}"/>
                </a:ext>
              </a:extLst>
            </p:cNvPr>
            <p:cNvSpPr txBox="1">
              <a:spLocks/>
            </p:cNvSpPr>
            <p:nvPr/>
          </p:nvSpPr>
          <p:spPr>
            <a:xfrm>
              <a:off x="5014292" y="3010347"/>
              <a:ext cx="2858190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Distribution des Catégories (des tr) par Genre</a:t>
              </a:r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29CC140A-AD2B-8B02-01B2-2064B9918FAE}"/>
              </a:ext>
            </a:extLst>
          </p:cNvPr>
          <p:cNvSpPr txBox="1">
            <a:spLocks/>
          </p:cNvSpPr>
          <p:nvPr/>
        </p:nvSpPr>
        <p:spPr>
          <a:xfrm>
            <a:off x="423420" y="4453647"/>
            <a:ext cx="407132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24" name="Espace réservé du contenu 13">
            <a:extLst>
              <a:ext uri="{FF2B5EF4-FFF2-40B4-BE49-F238E27FC236}">
                <a16:creationId xmlns:a16="http://schemas.microsoft.com/office/drawing/2014/main" id="{AF03ADB3-BAA6-3958-025F-76E92671BDC9}"/>
              </a:ext>
            </a:extLst>
          </p:cNvPr>
          <p:cNvSpPr txBox="1">
            <a:spLocks/>
          </p:cNvSpPr>
          <p:nvPr/>
        </p:nvSpPr>
        <p:spPr>
          <a:xfrm>
            <a:off x="4582244" y="4844702"/>
            <a:ext cx="4062745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</a:t>
            </a:r>
            <a:r>
              <a:rPr lang="fr-FR" sz="1600" dirty="0" err="1"/>
              <a:t>qual</a:t>
            </a:r>
            <a:r>
              <a:rPr lang="fr-FR" sz="1600" dirty="0"/>
              <a:t> )&amp;(</a:t>
            </a:r>
            <a:r>
              <a:rPr lang="fr-FR" sz="1600" dirty="0" err="1"/>
              <a:t>Tabl</a:t>
            </a:r>
            <a:r>
              <a:rPr lang="fr-FR" sz="1600" dirty="0"/>
              <a:t> 2*3)&amp;(</a:t>
            </a:r>
            <a:r>
              <a:rPr lang="fr-FR" sz="1600" dirty="0" err="1"/>
              <a:t>Fqce</a:t>
            </a:r>
            <a:r>
              <a:rPr lang="fr-FR" sz="1600" dirty="0"/>
              <a:t> attendues&gt;5)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du Chi2 fiable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37C60A19-A6B1-8C65-6A46-E2DC6844BF9F}"/>
              </a:ext>
            </a:extLst>
          </p:cNvPr>
          <p:cNvSpPr txBox="1">
            <a:spLocks/>
          </p:cNvSpPr>
          <p:nvPr/>
        </p:nvSpPr>
        <p:spPr>
          <a:xfrm>
            <a:off x="4573664" y="4453647"/>
            <a:ext cx="407132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5BEC9EB-8FA2-A4BD-11B8-9583F86D6248}"/>
              </a:ext>
            </a:extLst>
          </p:cNvPr>
          <p:cNvGrpSpPr/>
          <p:nvPr/>
        </p:nvGrpSpPr>
        <p:grpSpPr>
          <a:xfrm>
            <a:off x="8683808" y="1440000"/>
            <a:ext cx="3348419" cy="1483987"/>
            <a:chOff x="8683808" y="1132025"/>
            <a:chExt cx="3348419" cy="148398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E1DA022-06CB-355D-66C1-991E116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3808" y="1535305"/>
              <a:ext cx="3348419" cy="1080707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26" name="Espace réservé du contenu 2">
              <a:extLst>
                <a:ext uri="{FF2B5EF4-FFF2-40B4-BE49-F238E27FC236}">
                  <a16:creationId xmlns:a16="http://schemas.microsoft.com/office/drawing/2014/main" id="{1F4D879A-9E05-CBD9-0322-B3610094BAA8}"/>
                </a:ext>
              </a:extLst>
            </p:cNvPr>
            <p:cNvSpPr txBox="1">
              <a:spLocks/>
            </p:cNvSpPr>
            <p:nvPr/>
          </p:nvSpPr>
          <p:spPr>
            <a:xfrm>
              <a:off x="8683809" y="1132025"/>
              <a:ext cx="3348418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EEF3B33E-58E6-5ABB-BC5A-8E0AA6510475}"/>
              </a:ext>
            </a:extLst>
          </p:cNvPr>
          <p:cNvSpPr txBox="1">
            <a:spLocks/>
          </p:cNvSpPr>
          <p:nvPr/>
        </p:nvSpPr>
        <p:spPr>
          <a:xfrm>
            <a:off x="8713731" y="3240000"/>
            <a:ext cx="33484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68625A-41F7-ED41-D6C6-F2664E97AE5B}"/>
              </a:ext>
            </a:extLst>
          </p:cNvPr>
          <p:cNvGrpSpPr/>
          <p:nvPr/>
        </p:nvGrpSpPr>
        <p:grpSpPr>
          <a:xfrm>
            <a:off x="4582242" y="1116000"/>
            <a:ext cx="4035062" cy="2988000"/>
            <a:chOff x="4582242" y="1116000"/>
            <a:chExt cx="4035062" cy="2988000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ECE108B-F148-05F9-11BC-6CDE1B033B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2242" y="1116000"/>
              <a:ext cx="4035062" cy="2988000"/>
              <a:chOff x="5116304" y="928490"/>
              <a:chExt cx="2858191" cy="2116513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731F4605-EADA-2661-6145-0595BBE2D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5757" b="833"/>
              <a:stretch/>
            </p:blipFill>
            <p:spPr>
              <a:xfrm>
                <a:off x="5116304" y="928490"/>
                <a:ext cx="2858190" cy="1938012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8" name="Espace réservé du contenu 2">
                <a:extLst>
                  <a:ext uri="{FF2B5EF4-FFF2-40B4-BE49-F238E27FC236}">
                    <a16:creationId xmlns:a16="http://schemas.microsoft.com/office/drawing/2014/main" id="{030BD97F-3D7D-9C53-3043-826E4D41D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6305" y="2866502"/>
                <a:ext cx="2858190" cy="178501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none" lIns="36000" tIns="36000" rIns="36000" bIns="36000" rtlCol="0" anchor="ctr" anchorCtr="0">
                <a:normAutofit lnSpcReduction="10000"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Fréquence des Catégories par Genre des </a:t>
                </a:r>
                <a:r>
                  <a:rPr lang="fr-FR" dirty="0" err="1"/>
                  <a:t>transact</a:t>
                </a:r>
                <a:r>
                  <a:rPr lang="fr-FR" dirty="0"/>
                  <a:t>. en % </a:t>
                </a:r>
              </a:p>
            </p:txBody>
          </p:sp>
        </p:grpSp>
        <p:pic>
          <p:nvPicPr>
            <p:cNvPr id="21" name="Image 20" descr="Lecture de l’abeille de dessin animé">
              <a:extLst>
                <a:ext uri="{FF2B5EF4-FFF2-40B4-BE49-F238E27FC236}">
                  <a16:creationId xmlns:a16="http://schemas.microsoft.com/office/drawing/2014/main" id="{0AD59A14-371D-24EB-BFCA-46429DF1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252" y="2110095"/>
              <a:ext cx="293370" cy="390144"/>
            </a:xfrm>
            <a:prstGeom prst="rect">
              <a:avLst/>
            </a:prstGeom>
          </p:spPr>
        </p:pic>
      </p:grpSp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FEB16BCD-30A6-7A9D-5A54-F6D657FC7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48" y="5522947"/>
            <a:ext cx="293370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 build="p" animBg="1"/>
      <p:bldP spid="23" grpId="0" animBg="1"/>
      <p:bldP spid="24" grpId="0" animBg="1"/>
      <p:bldP spid="25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CFA2C-9B32-D8AD-FED0-AC08881C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25F69-BE88-44BF-2919-17AD94C3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 B. lien entre Fréquence d’Achat et Age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194BF48-2509-FE43-7FB1-83320AC36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264090" y="1027606"/>
            <a:ext cx="5219700" cy="428625"/>
          </a:xfrm>
          <a:noFill/>
          <a:ln w="19050" cap="flat">
            <a:solidFill>
              <a:srgbClr val="333C6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A516B3-B221-FA46-BD0B-6C2F2691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17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E468917-8ABA-88A1-73EA-0D4761E3C0D5}"/>
              </a:ext>
            </a:extLst>
          </p:cNvPr>
          <p:cNvGrpSpPr>
            <a:grpSpLocks noChangeAspect="1"/>
          </p:cNvGrpSpPr>
          <p:nvPr/>
        </p:nvGrpSpPr>
        <p:grpSpPr>
          <a:xfrm>
            <a:off x="467996" y="936000"/>
            <a:ext cx="4432700" cy="3756240"/>
            <a:chOff x="5020182" y="964147"/>
            <a:chExt cx="2858190" cy="242200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8ED87DD-D3E7-34F4-83DF-2EBCCB386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35" r="1035"/>
            <a:stretch/>
          </p:blipFill>
          <p:spPr>
            <a:xfrm>
              <a:off x="5020182" y="964147"/>
              <a:ext cx="2858190" cy="21420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F96EAF3E-CB17-220A-EC17-51A7E1E03789}"/>
                </a:ext>
              </a:extLst>
            </p:cNvPr>
            <p:cNvSpPr txBox="1">
              <a:spLocks/>
            </p:cNvSpPr>
            <p:nvPr/>
          </p:nvSpPr>
          <p:spPr>
            <a:xfrm>
              <a:off x="5020182" y="3109154"/>
              <a:ext cx="2858190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Fréquence d’Achat selon l’Age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F9AAAC09-4554-7F3B-9B8E-F471AA1306B2}"/>
              </a:ext>
            </a:extLst>
          </p:cNvPr>
          <p:cNvSpPr txBox="1">
            <a:spLocks/>
          </p:cNvSpPr>
          <p:nvPr/>
        </p:nvSpPr>
        <p:spPr>
          <a:xfrm>
            <a:off x="440580" y="5163191"/>
            <a:ext cx="4460116" cy="960562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Augmentation nette entre 20 et 30 ans</a:t>
            </a:r>
          </a:p>
          <a:p>
            <a:r>
              <a:rPr lang="fr-FR" dirty="0"/>
              <a:t>Baisse progressive après 30 ans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E08096E-C22D-F40C-3EC5-4CAFA9DAFAB2}"/>
              </a:ext>
            </a:extLst>
          </p:cNvPr>
          <p:cNvSpPr txBox="1">
            <a:spLocks/>
          </p:cNvSpPr>
          <p:nvPr/>
        </p:nvSpPr>
        <p:spPr>
          <a:xfrm>
            <a:off x="432000" y="4772136"/>
            <a:ext cx="446953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AB408CCE-F8AB-5B7D-6EED-9EEDBF852B14}"/>
              </a:ext>
            </a:extLst>
          </p:cNvPr>
          <p:cNvSpPr txBox="1">
            <a:spLocks/>
          </p:cNvSpPr>
          <p:nvPr/>
        </p:nvSpPr>
        <p:spPr>
          <a:xfrm>
            <a:off x="5238896" y="2073436"/>
            <a:ext cx="3004969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quant ) </a:t>
            </a:r>
            <a:br>
              <a:rPr lang="fr-FR" sz="1600" dirty="0"/>
            </a:br>
            <a:r>
              <a:rPr lang="fr-FR" sz="1600" dirty="0"/>
              <a:t>&amp; (Distributions non-normales)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de Spearman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632D9DE-3769-1D53-B495-84925DC27053}"/>
              </a:ext>
            </a:extLst>
          </p:cNvPr>
          <p:cNvSpPr txBox="1">
            <a:spLocks/>
          </p:cNvSpPr>
          <p:nvPr/>
        </p:nvSpPr>
        <p:spPr>
          <a:xfrm>
            <a:off x="5230316" y="1682381"/>
            <a:ext cx="301131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8572BD5-8849-0A6B-6667-0DCECA2B81EF}"/>
              </a:ext>
            </a:extLst>
          </p:cNvPr>
          <p:cNvGrpSpPr/>
          <p:nvPr/>
        </p:nvGrpSpPr>
        <p:grpSpPr>
          <a:xfrm>
            <a:off x="5264090" y="3545267"/>
            <a:ext cx="2979775" cy="1010745"/>
            <a:chOff x="8182644" y="3429000"/>
            <a:chExt cx="2979775" cy="101074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4A57C99-7C19-7103-9C7B-9D667845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190619" y="3843730"/>
              <a:ext cx="2971800" cy="596015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0915DA16-0C26-387C-2268-F1FF633B29C4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B4BAEBAE-93A0-018F-C2F3-09EEC63BE715}"/>
              </a:ext>
            </a:extLst>
          </p:cNvPr>
          <p:cNvSpPr txBox="1">
            <a:spLocks/>
          </p:cNvSpPr>
          <p:nvPr/>
        </p:nvSpPr>
        <p:spPr>
          <a:xfrm>
            <a:off x="8544376" y="2090060"/>
            <a:ext cx="3438280" cy="3993940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P&gt;&gt;0.05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validée</a:t>
            </a:r>
            <a:br>
              <a:rPr lang="fr-FR" sz="1600" dirty="0"/>
            </a:br>
            <a:r>
              <a:rPr lang="fr-FR" sz="1600" b="1" dirty="0"/>
              <a:t>Fréquence d’Achat et Age </a:t>
            </a:r>
            <a:br>
              <a:rPr lang="fr-FR" sz="1600" b="1" dirty="0"/>
            </a:br>
            <a:r>
              <a:rPr lang="fr-FR" sz="1600" b="1" dirty="0"/>
              <a:t>Indépendants</a:t>
            </a:r>
          </a:p>
          <a:p>
            <a:r>
              <a:rPr lang="fr-FR" sz="1600" dirty="0"/>
              <a:t>Coeff de Corr = -0. 0031(proche 0)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(pas de corrélation)</a:t>
            </a:r>
          </a:p>
          <a:p>
            <a:r>
              <a:rPr lang="fr-FR" sz="1600" dirty="0"/>
              <a:t>=&gt;</a:t>
            </a:r>
            <a:r>
              <a:rPr lang="fr-FR" sz="1600" b="1" dirty="0"/>
              <a:t>Pas de tendance statistiquement objectivée </a:t>
            </a:r>
            <a:br>
              <a:rPr lang="fr-FR" sz="1600" b="1" dirty="0"/>
            </a:br>
            <a:r>
              <a:rPr lang="fr-FR" sz="1600" dirty="0"/>
              <a:t>(cohérent </a:t>
            </a:r>
            <a:r>
              <a:rPr lang="fr-FR" sz="1600" dirty="0" err="1"/>
              <a:t>avc</a:t>
            </a:r>
            <a:r>
              <a:rPr lang="fr-FR" sz="1600" dirty="0"/>
              <a:t> observation :</a:t>
            </a:r>
            <a:br>
              <a:rPr lang="fr-FR" sz="1600" dirty="0"/>
            </a:br>
            <a:r>
              <a:rPr lang="fr-FR" sz="1600" b="1" dirty="0"/>
              <a:t>Augmentation puis Baisse</a:t>
            </a:r>
            <a:r>
              <a:rPr lang="fr-FR" sz="1600" dirty="0"/>
              <a:t>)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0AA426FA-EFAE-AC6C-FDF8-A562F82EEEE0}"/>
              </a:ext>
            </a:extLst>
          </p:cNvPr>
          <p:cNvSpPr txBox="1">
            <a:spLocks/>
          </p:cNvSpPr>
          <p:nvPr/>
        </p:nvSpPr>
        <p:spPr>
          <a:xfrm>
            <a:off x="8542684" y="1682382"/>
            <a:ext cx="34221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C9004233-C164-CE47-BAEE-FFC4929A4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4980546"/>
            <a:ext cx="293370" cy="390144"/>
          </a:xfrm>
          <a:prstGeom prst="rect">
            <a:avLst/>
          </a:prstGeom>
        </p:spPr>
      </p:pic>
      <p:pic>
        <p:nvPicPr>
          <p:cNvPr id="12" name="Image 11" descr="Lecture de l’abeille de dessin animé">
            <a:extLst>
              <a:ext uri="{FF2B5EF4-FFF2-40B4-BE49-F238E27FC236}">
                <a16:creationId xmlns:a16="http://schemas.microsoft.com/office/drawing/2014/main" id="{3B5442C4-5E9D-ECB3-AF6E-FF5392D47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6" y="5359174"/>
            <a:ext cx="293370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31A2-8701-7ED4-79B5-CD3E58C5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86C0A-0F96-BA90-8834-0DCC9E4C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 C. lien entre Panier Moyen et  Age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A4C27051-6B1B-1022-8192-13E058A16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238896" y="1028664"/>
            <a:ext cx="5219700" cy="428625"/>
          </a:xfrm>
          <a:noFill/>
          <a:ln w="19050" cap="flat">
            <a:solidFill>
              <a:srgbClr val="333C6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4676B-9A7C-5905-1945-C187712B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18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DD2F403-2E9B-E3FD-6AEF-3CDE592EBB37}"/>
              </a:ext>
            </a:extLst>
          </p:cNvPr>
          <p:cNvGrpSpPr>
            <a:grpSpLocks noChangeAspect="1"/>
          </p:cNvGrpSpPr>
          <p:nvPr/>
        </p:nvGrpSpPr>
        <p:grpSpPr>
          <a:xfrm>
            <a:off x="431161" y="936000"/>
            <a:ext cx="4469535" cy="3756240"/>
            <a:chOff x="4996431" y="964147"/>
            <a:chExt cx="2881941" cy="242200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FFD1A22-F268-510A-AA1F-088050BC2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17" r="1311"/>
            <a:stretch/>
          </p:blipFill>
          <p:spPr>
            <a:xfrm>
              <a:off x="4996972" y="964147"/>
              <a:ext cx="2878372" cy="21420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88068AE6-D72F-008F-CF7E-920696FA7052}"/>
                </a:ext>
              </a:extLst>
            </p:cNvPr>
            <p:cNvSpPr txBox="1">
              <a:spLocks/>
            </p:cNvSpPr>
            <p:nvPr/>
          </p:nvSpPr>
          <p:spPr>
            <a:xfrm>
              <a:off x="4996431" y="3109154"/>
              <a:ext cx="2881941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Panier Moyen selon l’Age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C2815404-D897-4D46-07F0-BB943D1E7DE2}"/>
              </a:ext>
            </a:extLst>
          </p:cNvPr>
          <p:cNvSpPr txBox="1">
            <a:spLocks/>
          </p:cNvSpPr>
          <p:nvPr/>
        </p:nvSpPr>
        <p:spPr>
          <a:xfrm>
            <a:off x="440580" y="5163191"/>
            <a:ext cx="4460116" cy="960562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Nette baisse à 30 ans</a:t>
            </a:r>
          </a:p>
          <a:p>
            <a:r>
              <a:rPr lang="fr-FR" dirty="0"/>
              <a:t>Baisse légère à 50 ans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C5D161C9-7A6B-9CC7-7765-9564B1172817}"/>
              </a:ext>
            </a:extLst>
          </p:cNvPr>
          <p:cNvSpPr txBox="1">
            <a:spLocks/>
          </p:cNvSpPr>
          <p:nvPr/>
        </p:nvSpPr>
        <p:spPr>
          <a:xfrm>
            <a:off x="432000" y="4772136"/>
            <a:ext cx="446953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EFE1CA0E-5434-E03E-153F-9ABE3ED5B8B9}"/>
              </a:ext>
            </a:extLst>
          </p:cNvPr>
          <p:cNvSpPr txBox="1">
            <a:spLocks/>
          </p:cNvSpPr>
          <p:nvPr/>
        </p:nvSpPr>
        <p:spPr>
          <a:xfrm>
            <a:off x="5238896" y="2073436"/>
            <a:ext cx="3004969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quant ) </a:t>
            </a:r>
            <a:br>
              <a:rPr lang="fr-FR" sz="1600" dirty="0"/>
            </a:br>
            <a:r>
              <a:rPr lang="fr-FR" sz="1600" dirty="0"/>
              <a:t>&amp; (Distributions non-normales)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de Spearman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DD52CEE-E7EC-E31A-0926-BC0F59572CE0}"/>
              </a:ext>
            </a:extLst>
          </p:cNvPr>
          <p:cNvSpPr txBox="1">
            <a:spLocks/>
          </p:cNvSpPr>
          <p:nvPr/>
        </p:nvSpPr>
        <p:spPr>
          <a:xfrm>
            <a:off x="5230316" y="1682381"/>
            <a:ext cx="301131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B1A7B39-6027-9C24-55F0-66F27787D210}"/>
              </a:ext>
            </a:extLst>
          </p:cNvPr>
          <p:cNvGrpSpPr/>
          <p:nvPr/>
        </p:nvGrpSpPr>
        <p:grpSpPr>
          <a:xfrm>
            <a:off x="5250073" y="3517168"/>
            <a:ext cx="2982860" cy="1069961"/>
            <a:chOff x="8182644" y="3429000"/>
            <a:chExt cx="2982860" cy="1069961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D567987-60D3-8AFA-2092-C1B6EE0C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193704" y="3840713"/>
              <a:ext cx="2971800" cy="658248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429E8113-9A34-8550-2E9D-4904139A1231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14756324-7365-D541-26B4-DF6836E73B36}"/>
              </a:ext>
            </a:extLst>
          </p:cNvPr>
          <p:cNvSpPr txBox="1">
            <a:spLocks/>
          </p:cNvSpPr>
          <p:nvPr/>
        </p:nvSpPr>
        <p:spPr>
          <a:xfrm>
            <a:off x="8544376" y="2090060"/>
            <a:ext cx="3438280" cy="3993940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Panier Moyen et Age</a:t>
            </a:r>
            <a:br>
              <a:rPr lang="fr-FR" sz="1600" b="1" dirty="0"/>
            </a:br>
            <a:r>
              <a:rPr lang="fr-FR" sz="1600" b="1" dirty="0"/>
              <a:t>dépendants</a:t>
            </a:r>
          </a:p>
          <a:p>
            <a:r>
              <a:rPr lang="fr-FR" sz="1600" dirty="0"/>
              <a:t>Coeff de Corr = -0.75 (proche -1)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Corrélation négative forte</a:t>
            </a:r>
          </a:p>
          <a:p>
            <a:r>
              <a:rPr lang="fr-FR" sz="1600" dirty="0"/>
              <a:t>=&gt;Tendance confirmée :</a:t>
            </a:r>
            <a:br>
              <a:rPr lang="fr-FR" sz="1600" dirty="0"/>
            </a:br>
            <a:r>
              <a:rPr lang="fr-FR" sz="1600" b="1" dirty="0"/>
              <a:t>Plus l’Age augmente </a:t>
            </a:r>
            <a:br>
              <a:rPr lang="fr-FR" sz="1600" b="1" dirty="0"/>
            </a:br>
            <a:r>
              <a:rPr lang="fr-FR" sz="1600" b="1" dirty="0"/>
              <a:t>plus le Panier Moyen baisse</a:t>
            </a:r>
            <a:endParaRPr lang="fr-FR" sz="1600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AF309784-AA1C-0FAB-9DC2-9DF4441B3333}"/>
              </a:ext>
            </a:extLst>
          </p:cNvPr>
          <p:cNvSpPr txBox="1">
            <a:spLocks/>
          </p:cNvSpPr>
          <p:nvPr/>
        </p:nvSpPr>
        <p:spPr>
          <a:xfrm>
            <a:off x="8542684" y="1682382"/>
            <a:ext cx="34221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718593A6-7ACE-1F14-A85F-0A475DD0B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829" y="3696886"/>
            <a:ext cx="293370" cy="390144"/>
          </a:xfrm>
          <a:prstGeom prst="rect">
            <a:avLst/>
          </a:prstGeom>
        </p:spPr>
      </p:pic>
      <p:pic>
        <p:nvPicPr>
          <p:cNvPr id="12" name="Image 11" descr="Lecture de l’abeille de dessin animé">
            <a:extLst>
              <a:ext uri="{FF2B5EF4-FFF2-40B4-BE49-F238E27FC236}">
                <a16:creationId xmlns:a16="http://schemas.microsoft.com/office/drawing/2014/main" id="{0069C518-0629-844D-BC3A-36DB8574C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6" y="5359174"/>
            <a:ext cx="293370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8227-379A-6BF3-F6BC-E93B3253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8CE49-E8C9-0259-2BE7-46487702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III. D. lien entre Total d’Achat et Age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FBDD8FA-2543-79B4-68CC-A3AE6DCA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4286" y="1058228"/>
            <a:ext cx="5219700" cy="428625"/>
          </a:xfrm>
          <a:noFill/>
          <a:ln w="19050" cap="flat">
            <a:solidFill>
              <a:srgbClr val="333C6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9657E0-894A-1CB0-9737-66D26774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19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CE647D7-8396-331F-FEC3-34858C6C7017}"/>
              </a:ext>
            </a:extLst>
          </p:cNvPr>
          <p:cNvGrpSpPr>
            <a:grpSpLocks noChangeAspect="1"/>
          </p:cNvGrpSpPr>
          <p:nvPr/>
        </p:nvGrpSpPr>
        <p:grpSpPr>
          <a:xfrm>
            <a:off x="467996" y="936000"/>
            <a:ext cx="4432700" cy="3756240"/>
            <a:chOff x="5020182" y="964147"/>
            <a:chExt cx="2858190" cy="242200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B3D3782-A181-FE23-330A-9D8B4372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4" r="484"/>
            <a:stretch/>
          </p:blipFill>
          <p:spPr>
            <a:xfrm>
              <a:off x="5020182" y="964147"/>
              <a:ext cx="2858190" cy="21420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854DB5D6-CCE0-5AF8-DA0C-A93CB5C2E998}"/>
                </a:ext>
              </a:extLst>
            </p:cNvPr>
            <p:cNvSpPr txBox="1">
              <a:spLocks/>
            </p:cNvSpPr>
            <p:nvPr/>
          </p:nvSpPr>
          <p:spPr>
            <a:xfrm>
              <a:off x="5020182" y="3109154"/>
              <a:ext cx="2858190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Total d’Achat Moyen selon l’Age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8948BF2B-4903-5016-C3F9-ECE8C4F756AB}"/>
              </a:ext>
            </a:extLst>
          </p:cNvPr>
          <p:cNvSpPr txBox="1">
            <a:spLocks/>
          </p:cNvSpPr>
          <p:nvPr/>
        </p:nvSpPr>
        <p:spPr>
          <a:xfrm>
            <a:off x="440580" y="5163191"/>
            <a:ext cx="4460116" cy="960562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Augmentation entre 20 et 50 ans</a:t>
            </a:r>
          </a:p>
          <a:p>
            <a:r>
              <a:rPr lang="fr-FR" dirty="0"/>
              <a:t>Baisse nette après 50 ans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BEBD9C0-D5B9-5954-54D6-5C0F98960815}"/>
              </a:ext>
            </a:extLst>
          </p:cNvPr>
          <p:cNvSpPr txBox="1">
            <a:spLocks/>
          </p:cNvSpPr>
          <p:nvPr/>
        </p:nvSpPr>
        <p:spPr>
          <a:xfrm>
            <a:off x="432000" y="4772136"/>
            <a:ext cx="446953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47727E11-886F-9CCB-FC68-ED2E3B787274}"/>
              </a:ext>
            </a:extLst>
          </p:cNvPr>
          <p:cNvSpPr txBox="1">
            <a:spLocks/>
          </p:cNvSpPr>
          <p:nvPr/>
        </p:nvSpPr>
        <p:spPr>
          <a:xfrm>
            <a:off x="5238896" y="2073436"/>
            <a:ext cx="3004969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quant ) </a:t>
            </a:r>
            <a:br>
              <a:rPr lang="fr-FR" sz="1600" dirty="0"/>
            </a:br>
            <a:r>
              <a:rPr lang="fr-FR" sz="1600" dirty="0"/>
              <a:t>&amp; (Distributions non-normales)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de Spearman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D5D8902-AC2E-2B5B-F7C4-C90DE9E465A0}"/>
              </a:ext>
            </a:extLst>
          </p:cNvPr>
          <p:cNvSpPr txBox="1">
            <a:spLocks/>
          </p:cNvSpPr>
          <p:nvPr/>
        </p:nvSpPr>
        <p:spPr>
          <a:xfrm>
            <a:off x="5230316" y="1682381"/>
            <a:ext cx="301131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B47B600-EAF6-141B-54B4-CA5EDD5C80E9}"/>
              </a:ext>
            </a:extLst>
          </p:cNvPr>
          <p:cNvGrpSpPr/>
          <p:nvPr/>
        </p:nvGrpSpPr>
        <p:grpSpPr>
          <a:xfrm>
            <a:off x="5264090" y="3545267"/>
            <a:ext cx="2971800" cy="1220175"/>
            <a:chOff x="8182644" y="3429000"/>
            <a:chExt cx="2971800" cy="122017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E4665A7-6BBA-A246-853A-B829D274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2644" y="3830025"/>
              <a:ext cx="2971800" cy="819150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DC78F8B9-22E2-51F1-BFEF-645C2E05E6FA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47B35F46-F492-58EA-3D38-4AFD74F2985D}"/>
              </a:ext>
            </a:extLst>
          </p:cNvPr>
          <p:cNvSpPr txBox="1">
            <a:spLocks/>
          </p:cNvSpPr>
          <p:nvPr/>
        </p:nvSpPr>
        <p:spPr>
          <a:xfrm>
            <a:off x="8544376" y="2090060"/>
            <a:ext cx="3438280" cy="3993940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Total d’Achat et Age</a:t>
            </a:r>
            <a:br>
              <a:rPr lang="fr-FR" sz="1600" b="1" dirty="0"/>
            </a:br>
            <a:r>
              <a:rPr lang="fr-FR" sz="1600" b="1" dirty="0"/>
              <a:t>DEPENDANTS</a:t>
            </a:r>
          </a:p>
          <a:p>
            <a:r>
              <a:rPr lang="fr-FR" sz="1600" dirty="0"/>
              <a:t>Coeff de Corr = -0.73 (proche -1)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Corrélation négative forte</a:t>
            </a:r>
          </a:p>
          <a:p>
            <a:r>
              <a:rPr lang="fr-FR" sz="1600" dirty="0"/>
              <a:t>=&gt;Tendance confirmée :</a:t>
            </a:r>
            <a:br>
              <a:rPr lang="fr-FR" sz="1600" dirty="0"/>
            </a:br>
            <a:r>
              <a:rPr lang="fr-FR" sz="1600" b="1" dirty="0"/>
              <a:t>Plus l’Age augmente </a:t>
            </a:r>
            <a:br>
              <a:rPr lang="fr-FR" sz="1600" b="1" dirty="0"/>
            </a:br>
            <a:r>
              <a:rPr lang="fr-FR" sz="1600" b="1" dirty="0"/>
              <a:t>plus le Total d’Achat baisse</a:t>
            </a:r>
            <a:endParaRPr lang="fr-FR" sz="1600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4D1B257C-BEB5-6BE5-9C86-B4E71CE47578}"/>
              </a:ext>
            </a:extLst>
          </p:cNvPr>
          <p:cNvSpPr txBox="1">
            <a:spLocks/>
          </p:cNvSpPr>
          <p:nvPr/>
        </p:nvSpPr>
        <p:spPr>
          <a:xfrm>
            <a:off x="8542684" y="1682382"/>
            <a:ext cx="34221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8E214437-9482-0785-54B0-8E5868448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37" y="3655779"/>
            <a:ext cx="293370" cy="390144"/>
          </a:xfrm>
          <a:prstGeom prst="rect">
            <a:avLst/>
          </a:prstGeom>
        </p:spPr>
      </p:pic>
      <p:pic>
        <p:nvPicPr>
          <p:cNvPr id="12" name="Image 11" descr="Lecture de l’abeille de dessin animé">
            <a:extLst>
              <a:ext uri="{FF2B5EF4-FFF2-40B4-BE49-F238E27FC236}">
                <a16:creationId xmlns:a16="http://schemas.microsoft.com/office/drawing/2014/main" id="{0A5FE624-05AE-ECA5-7CDE-B89521C2F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20" y="5373216"/>
            <a:ext cx="293370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180B3-6AFD-E382-4AF9-C90457F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07DB3-D538-6B49-F865-0FB2E692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graphicFrame>
        <p:nvGraphicFramePr>
          <p:cNvPr id="7" name="Espace réservé du contenu 4">
            <a:extLst>
              <a:ext uri="{FF2B5EF4-FFF2-40B4-BE49-F238E27FC236}">
                <a16:creationId xmlns:a16="http://schemas.microsoft.com/office/drawing/2014/main" id="{3B283E4D-5D79-7294-D080-E9814E38D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639248"/>
              </p:ext>
            </p:extLst>
          </p:nvPr>
        </p:nvGraphicFramePr>
        <p:xfrm>
          <a:off x="431800" y="1368425"/>
          <a:ext cx="11339513" cy="471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C9820-A104-2D82-3CF8-40EEECE4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C1BBB0-96F0-4077-A278-0F3FB5C104D3}" type="slidenum">
              <a:rPr kumimoji="0" lang="fr-FR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88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03DCE-7D72-2187-94E4-DFB15FA3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316F0-011E-7F40-71E2-626E0449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FOCUS : 3 profils d’Achat selon </a:t>
            </a:r>
            <a:r>
              <a:rPr lang="fr-FR" dirty="0" err="1"/>
              <a:t>l’age</a:t>
            </a:r>
            <a:r>
              <a:rPr lang="fr-FR" dirty="0"/>
              <a:t>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AA6370-7876-A15E-5365-86F233C7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20</a:t>
            </a:fld>
            <a:endParaRPr lang="fr-FR" noProof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DD8625B-4E3B-522E-D9CD-E69B9302C885}"/>
              </a:ext>
            </a:extLst>
          </p:cNvPr>
          <p:cNvGrpSpPr>
            <a:grpSpLocks noChangeAspect="1"/>
          </p:cNvGrpSpPr>
          <p:nvPr/>
        </p:nvGrpSpPr>
        <p:grpSpPr>
          <a:xfrm>
            <a:off x="8208000" y="1080000"/>
            <a:ext cx="3857759" cy="2520000"/>
            <a:chOff x="3648038" y="1176043"/>
            <a:chExt cx="3371436" cy="223404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730E975-F8B4-BE0F-F4D0-DA2828EDC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411" b="-266"/>
            <a:stretch/>
          </p:blipFill>
          <p:spPr>
            <a:xfrm>
              <a:off x="3648038" y="1176043"/>
              <a:ext cx="3371436" cy="2010636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333C6B"/>
              </a:solidFill>
            </a:ln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A4DDDB48-4516-64BA-F00D-4698842020C3}"/>
                </a:ext>
              </a:extLst>
            </p:cNvPr>
            <p:cNvSpPr txBox="1">
              <a:spLocks/>
            </p:cNvSpPr>
            <p:nvPr/>
          </p:nvSpPr>
          <p:spPr>
            <a:xfrm>
              <a:off x="3648039" y="3186680"/>
              <a:ext cx="3371435" cy="223404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Total d’Achat par Tranche d’Age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2C73206-314B-2AE4-58A4-8773F94BD51A}"/>
              </a:ext>
            </a:extLst>
          </p:cNvPr>
          <p:cNvGrpSpPr>
            <a:grpSpLocks noChangeAspect="1"/>
          </p:cNvGrpSpPr>
          <p:nvPr/>
        </p:nvGrpSpPr>
        <p:grpSpPr>
          <a:xfrm>
            <a:off x="108000" y="1080000"/>
            <a:ext cx="3857759" cy="2555999"/>
            <a:chOff x="3648038" y="1207958"/>
            <a:chExt cx="3371436" cy="226595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DB40753-67A4-2E9D-9B9F-87A8EAA8D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279" b="-137"/>
            <a:stretch/>
          </p:blipFill>
          <p:spPr>
            <a:xfrm>
              <a:off x="3648038" y="1207958"/>
              <a:ext cx="3371436" cy="2010637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16D9BD5E-A406-2E73-5662-B58F2A650256}"/>
                </a:ext>
              </a:extLst>
            </p:cNvPr>
            <p:cNvSpPr txBox="1">
              <a:spLocks/>
            </p:cNvSpPr>
            <p:nvPr/>
          </p:nvSpPr>
          <p:spPr>
            <a:xfrm>
              <a:off x="3648039" y="3218594"/>
              <a:ext cx="3371435" cy="25531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Fréquence d’Achat par Tranche d’Age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70DC282-72FC-E247-25D6-75B02FED9B8D}"/>
              </a:ext>
            </a:extLst>
          </p:cNvPr>
          <p:cNvGrpSpPr>
            <a:grpSpLocks noChangeAspect="1"/>
          </p:cNvGrpSpPr>
          <p:nvPr/>
        </p:nvGrpSpPr>
        <p:grpSpPr>
          <a:xfrm>
            <a:off x="4176000" y="1080000"/>
            <a:ext cx="3888000" cy="2520000"/>
            <a:chOff x="3638455" y="1176043"/>
            <a:chExt cx="3397865" cy="2234041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ECCBE24-FB6A-F504-E4FC-B036BEAA1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167" b="-958"/>
            <a:stretch/>
          </p:blipFill>
          <p:spPr>
            <a:xfrm>
              <a:off x="3648038" y="1176043"/>
              <a:ext cx="3371436" cy="2010637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333C6B"/>
              </a:solidFill>
            </a:ln>
          </p:spPr>
        </p:pic>
        <p:sp>
          <p:nvSpPr>
            <p:cNvPr id="19" name="Espace réservé du contenu 2">
              <a:extLst>
                <a:ext uri="{FF2B5EF4-FFF2-40B4-BE49-F238E27FC236}">
                  <a16:creationId xmlns:a16="http://schemas.microsoft.com/office/drawing/2014/main" id="{921ED684-B3CA-9345-50A7-B9647EA980B8}"/>
                </a:ext>
              </a:extLst>
            </p:cNvPr>
            <p:cNvSpPr txBox="1">
              <a:spLocks/>
            </p:cNvSpPr>
            <p:nvPr/>
          </p:nvSpPr>
          <p:spPr>
            <a:xfrm>
              <a:off x="3638455" y="3186680"/>
              <a:ext cx="3397865" cy="223404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Panier Moyen par Tranche d’Age</a:t>
              </a:r>
            </a:p>
          </p:txBody>
        </p:sp>
      </p:grp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0E3356CB-CF45-60A1-B259-774EBF8B3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83654"/>
              </p:ext>
            </p:extLst>
          </p:nvPr>
        </p:nvGraphicFramePr>
        <p:xfrm>
          <a:off x="261763" y="4278681"/>
          <a:ext cx="11665298" cy="148336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1861878863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3799900885"/>
                    </a:ext>
                  </a:extLst>
                </a:gridCol>
                <a:gridCol w="1728191">
                  <a:extLst>
                    <a:ext uri="{9D8B030D-6E8A-4147-A177-3AD203B41FA5}">
                      <a16:colId xmlns:a16="http://schemas.microsoft.com/office/drawing/2014/main" val="4210519675"/>
                    </a:ext>
                  </a:extLst>
                </a:gridCol>
                <a:gridCol w="1656186">
                  <a:extLst>
                    <a:ext uri="{9D8B030D-6E8A-4147-A177-3AD203B41FA5}">
                      <a16:colId xmlns:a16="http://schemas.microsoft.com/office/drawing/2014/main" val="400103331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3870965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Fqce</a:t>
                      </a:r>
                      <a:r>
                        <a:rPr lang="fr-FR" dirty="0"/>
                        <a:t> Achat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Panier Moyen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Total Achat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Profils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0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18-29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Faible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99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Très Elevé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Elevé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Peu d’Achat, Gros paniers, Total élevé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9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30-49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B5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Très Elevé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Modéré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Très </a:t>
                      </a:r>
                      <a:r>
                        <a:rPr lang="fr-FR" sz="1799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Nombreux Achat, Panier modéré, Total élevé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31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50 +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F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Elevé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Faible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Intermédiaire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Fréquence moyenne, Panier faible, Total intermédiaire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347490"/>
                  </a:ext>
                </a:extLst>
              </a:tr>
            </a:tbl>
          </a:graphicData>
        </a:graphic>
      </p:graphicFrame>
      <p:pic>
        <p:nvPicPr>
          <p:cNvPr id="6" name="Image 5" descr="Abeille de dessins animés avec une loupe">
            <a:extLst>
              <a:ext uri="{FF2B5EF4-FFF2-40B4-BE49-F238E27FC236}">
                <a16:creationId xmlns:a16="http://schemas.microsoft.com/office/drawing/2014/main" id="{69ABBB54-C8B0-0545-EC4B-EFBB416A9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4" y="3763001"/>
            <a:ext cx="429578" cy="487680"/>
          </a:xfrm>
          <a:prstGeom prst="rect">
            <a:avLst/>
          </a:prstGeom>
        </p:spPr>
      </p:pic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F3B0C33F-29EC-7920-5AE3-519E37391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" y="100813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50FB-9F16-A3A0-5D9D-8050B240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02AD92-72C8-1C50-FEC1-859D54A4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III. E. lien entre CATEGORIE de livre acheté et 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CB8604-27C5-CD53-19BE-8DCEF5B0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21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0939378-1258-55F6-88D6-FF7196A459AA}"/>
              </a:ext>
            </a:extLst>
          </p:cNvPr>
          <p:cNvGrpSpPr>
            <a:grpSpLocks noChangeAspect="1"/>
          </p:cNvGrpSpPr>
          <p:nvPr/>
        </p:nvGrpSpPr>
        <p:grpSpPr>
          <a:xfrm>
            <a:off x="36003" y="972004"/>
            <a:ext cx="4821699" cy="3424392"/>
            <a:chOff x="4741631" y="987364"/>
            <a:chExt cx="3109012" cy="220803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4F64DF5-039E-7463-6D25-432AB7FB8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8" t="1084" r="404" b="301"/>
            <a:stretch/>
          </p:blipFill>
          <p:spPr>
            <a:xfrm>
              <a:off x="4741632" y="987364"/>
              <a:ext cx="3109011" cy="19246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81FD3E0C-56C2-C96D-7896-6E4CD084BA3D}"/>
                </a:ext>
              </a:extLst>
            </p:cNvPr>
            <p:cNvSpPr txBox="1">
              <a:spLocks/>
            </p:cNvSpPr>
            <p:nvPr/>
          </p:nvSpPr>
          <p:spPr>
            <a:xfrm>
              <a:off x="4741631" y="2918398"/>
              <a:ext cx="3109011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Répartition des Ages selon les Catégories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2150E3D6-60F4-D462-411D-F1ADCFC8B420}"/>
              </a:ext>
            </a:extLst>
          </p:cNvPr>
          <p:cNvSpPr txBox="1">
            <a:spLocks/>
          </p:cNvSpPr>
          <p:nvPr/>
        </p:nvSpPr>
        <p:spPr>
          <a:xfrm>
            <a:off x="44582" y="4960968"/>
            <a:ext cx="4813117" cy="1276343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/>
              <a:t>Le Profil </a:t>
            </a:r>
            <a:r>
              <a:rPr lang="fr-FR" sz="1400" b="1" dirty="0" err="1"/>
              <a:t>d’age</a:t>
            </a:r>
            <a:r>
              <a:rPr lang="fr-FR" sz="1400" b="1" dirty="0"/>
              <a:t> semble varié selon la Catégorie</a:t>
            </a:r>
          </a:p>
          <a:p>
            <a:pPr marL="0" indent="0">
              <a:buNone/>
            </a:pPr>
            <a:r>
              <a:rPr lang="fr-FR" sz="1200" dirty="0"/>
              <a:t>- </a:t>
            </a:r>
            <a:r>
              <a:rPr lang="fr-FR" sz="1200" b="1" dirty="0"/>
              <a:t>Cat 2 </a:t>
            </a:r>
            <a:r>
              <a:rPr lang="fr-FR" sz="1200" dirty="0"/>
              <a:t>: médiane basse (24), 75% public : </a:t>
            </a:r>
            <a:r>
              <a:rPr lang="fr-FR" sz="1200" b="1" dirty="0"/>
              <a:t>18 -28 ans</a:t>
            </a:r>
            <a:r>
              <a:rPr lang="fr-FR" sz="1200" dirty="0"/>
              <a:t>, 	la plus typée</a:t>
            </a:r>
            <a:br>
              <a:rPr lang="fr-FR" sz="1200" dirty="0"/>
            </a:br>
            <a:r>
              <a:rPr lang="fr-FR" sz="1200" dirty="0"/>
              <a:t>- </a:t>
            </a:r>
            <a:r>
              <a:rPr lang="fr-FR" sz="1200" b="1" dirty="0"/>
              <a:t>Cat 1 </a:t>
            </a:r>
            <a:r>
              <a:rPr lang="fr-FR" sz="1200" dirty="0"/>
              <a:t>: médiane haute(47), 	50% public : </a:t>
            </a:r>
            <a:r>
              <a:rPr lang="fr-FR" sz="1200" b="1" dirty="0"/>
              <a:t>36-58 ans</a:t>
            </a:r>
            <a:r>
              <a:rPr lang="fr-FR" sz="1200" dirty="0"/>
              <a:t>, 	consensuelle</a:t>
            </a:r>
            <a:br>
              <a:rPr lang="fr-FR" sz="1200" dirty="0"/>
            </a:br>
            <a:r>
              <a:rPr lang="fr-FR" sz="1200" dirty="0"/>
              <a:t>- </a:t>
            </a:r>
            <a:r>
              <a:rPr lang="fr-FR" sz="1200" b="1" dirty="0"/>
              <a:t>Cat 0 </a:t>
            </a:r>
            <a:r>
              <a:rPr lang="fr-FR" sz="1200" dirty="0"/>
              <a:t>: médiane </a:t>
            </a:r>
            <a:r>
              <a:rPr lang="fr-FR" sz="1200" dirty="0" err="1"/>
              <a:t>interméd</a:t>
            </a:r>
            <a:r>
              <a:rPr lang="fr-FR" sz="1200" dirty="0"/>
              <a:t> (42),  50% public : </a:t>
            </a:r>
            <a:r>
              <a:rPr lang="fr-FR" sz="1200" b="1" dirty="0"/>
              <a:t>36-48 ans</a:t>
            </a:r>
            <a:r>
              <a:rPr lang="fr-FR" sz="1200" dirty="0"/>
              <a:t>, 	intermédiaire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7E48592-E7EE-6C80-6C62-12C70328F745}"/>
              </a:ext>
            </a:extLst>
          </p:cNvPr>
          <p:cNvSpPr txBox="1">
            <a:spLocks/>
          </p:cNvSpPr>
          <p:nvPr/>
        </p:nvSpPr>
        <p:spPr>
          <a:xfrm>
            <a:off x="36003" y="4569914"/>
            <a:ext cx="4823281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8C474F56-5245-FF7E-41FA-2D6720382978}"/>
              </a:ext>
            </a:extLst>
          </p:cNvPr>
          <p:cNvSpPr txBox="1">
            <a:spLocks/>
          </p:cNvSpPr>
          <p:nvPr/>
        </p:nvSpPr>
        <p:spPr>
          <a:xfrm>
            <a:off x="5036540" y="2537862"/>
            <a:ext cx="3004969" cy="1781209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(1 var </a:t>
            </a:r>
            <a:r>
              <a:rPr lang="fr-FR" sz="1600" dirty="0" err="1"/>
              <a:t>qual</a:t>
            </a:r>
            <a:r>
              <a:rPr lang="fr-FR" sz="1600" dirty="0"/>
              <a:t> – 1var quant ) </a:t>
            </a:r>
            <a:br>
              <a:rPr lang="fr-FR" sz="1600" dirty="0"/>
            </a:br>
            <a:r>
              <a:rPr lang="fr-FR" sz="1600" dirty="0"/>
              <a:t>&amp; (Distrib </a:t>
            </a:r>
            <a:r>
              <a:rPr lang="fr-FR" sz="1600" dirty="0" err="1"/>
              <a:t>Grp</a:t>
            </a:r>
            <a:r>
              <a:rPr lang="fr-FR" sz="1600" dirty="0"/>
              <a:t> non-normales)</a:t>
            </a:r>
            <a:br>
              <a:rPr lang="fr-FR" sz="1600" dirty="0"/>
            </a:br>
            <a:r>
              <a:rPr lang="fr-FR" sz="1600" dirty="0"/>
              <a:t>&amp; (Variances </a:t>
            </a:r>
            <a:r>
              <a:rPr lang="fr-FR" sz="1600" dirty="0" err="1"/>
              <a:t>Grp</a:t>
            </a:r>
            <a:r>
              <a:rPr lang="fr-FR" sz="1600" dirty="0"/>
              <a:t> non-homogènes)</a:t>
            </a: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non paramétrique</a:t>
            </a:r>
          </a:p>
          <a:p>
            <a:pPr marL="0" indent="0">
              <a:buNone/>
            </a:pPr>
            <a:r>
              <a:rPr lang="fr-FR" sz="1600" dirty="0"/>
              <a:t>3 groupes</a:t>
            </a:r>
            <a:br>
              <a:rPr lang="fr-FR" sz="1600" b="1" dirty="0"/>
            </a:br>
            <a:r>
              <a:rPr lang="fr-FR" sz="1600" b="1" dirty="0"/>
              <a:t>=&gt; Test de </a:t>
            </a:r>
            <a:r>
              <a:rPr lang="fr-FR" sz="1600" b="1" dirty="0" err="1"/>
              <a:t>Kruskal</a:t>
            </a:r>
            <a:r>
              <a:rPr lang="fr-FR" sz="1600" b="1" dirty="0"/>
              <a:t>-Wallis</a:t>
            </a:r>
            <a:br>
              <a:rPr lang="fr-FR" sz="1600" b="1" dirty="0"/>
            </a:br>
            <a:r>
              <a:rPr lang="fr-FR" sz="1600" dirty="0"/>
              <a:t>(comparaison des moyennes)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26EBCB0-3077-92D4-1019-7C4C774E2FAA}"/>
              </a:ext>
            </a:extLst>
          </p:cNvPr>
          <p:cNvSpPr txBox="1">
            <a:spLocks/>
          </p:cNvSpPr>
          <p:nvPr/>
        </p:nvSpPr>
        <p:spPr>
          <a:xfrm>
            <a:off x="5040000" y="2160000"/>
            <a:ext cx="2988000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C5B2350-B168-AFEC-57EB-AB58B9422462}"/>
              </a:ext>
            </a:extLst>
          </p:cNvPr>
          <p:cNvGrpSpPr/>
          <p:nvPr/>
        </p:nvGrpSpPr>
        <p:grpSpPr>
          <a:xfrm>
            <a:off x="5036540" y="4589440"/>
            <a:ext cx="2971800" cy="1410894"/>
            <a:chOff x="8182644" y="3429000"/>
            <a:chExt cx="2971800" cy="141089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D05129C-E1E1-4295-8804-86448F8B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189671" y="3825495"/>
              <a:ext cx="2952000" cy="1014399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D43FE387-565C-02F2-A6E4-45D354A222D2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733AC9BC-7C5C-92F9-A1B9-0314E63F9851}"/>
              </a:ext>
            </a:extLst>
          </p:cNvPr>
          <p:cNvSpPr txBox="1">
            <a:spLocks/>
          </p:cNvSpPr>
          <p:nvPr/>
        </p:nvSpPr>
        <p:spPr>
          <a:xfrm>
            <a:off x="8470676" y="2556716"/>
            <a:ext cx="3438280" cy="3516727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Catégorie et AGE</a:t>
            </a:r>
            <a:br>
              <a:rPr lang="fr-FR" sz="1600" b="1" dirty="0"/>
            </a:br>
            <a:r>
              <a:rPr lang="fr-FR" sz="1600" b="1" dirty="0"/>
              <a:t>DEPENDANTS</a:t>
            </a:r>
          </a:p>
          <a:p>
            <a:r>
              <a:rPr lang="fr-FR" sz="1600" dirty="0"/>
              <a:t>=&gt;Tendance confirmée par test stat:</a:t>
            </a:r>
            <a:br>
              <a:rPr lang="fr-FR" sz="1600" dirty="0"/>
            </a:br>
            <a:r>
              <a:rPr lang="fr-FR" sz="1600" b="1" dirty="0"/>
              <a:t>Les différences de moyenne d’âge sont significatives :</a:t>
            </a:r>
          </a:p>
          <a:p>
            <a:r>
              <a:rPr lang="fr-FR" sz="1400" b="1" dirty="0"/>
              <a:t>Moyenne d’âge :</a:t>
            </a:r>
            <a:br>
              <a:rPr lang="fr-FR" sz="1400" b="1" dirty="0"/>
            </a:br>
            <a:r>
              <a:rPr lang="fr-FR" sz="1400" b="1" dirty="0"/>
              <a:t>Cat 2 :  26 ans</a:t>
            </a:r>
            <a:br>
              <a:rPr lang="fr-FR" sz="1400" b="1" dirty="0"/>
            </a:br>
            <a:r>
              <a:rPr lang="fr-FR" sz="1400" b="1" dirty="0"/>
              <a:t>Cat 1 : 47 ans</a:t>
            </a:r>
            <a:br>
              <a:rPr lang="fr-FR" sz="1400" b="1" dirty="0"/>
            </a:br>
            <a:r>
              <a:rPr lang="fr-FR" sz="1400" b="1" dirty="0"/>
              <a:t>Cat 0 : 44 ans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6B1B724B-C596-FD4C-DA37-9350CE42BA17}"/>
              </a:ext>
            </a:extLst>
          </p:cNvPr>
          <p:cNvSpPr txBox="1">
            <a:spLocks/>
          </p:cNvSpPr>
          <p:nvPr/>
        </p:nvSpPr>
        <p:spPr>
          <a:xfrm>
            <a:off x="8470676" y="2176218"/>
            <a:ext cx="34221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D2AE935-FF18-0A8A-D69A-EE3734ADD0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5705"/>
          <a:stretch/>
        </p:blipFill>
        <p:spPr>
          <a:xfrm>
            <a:off x="5043568" y="972005"/>
            <a:ext cx="5210175" cy="656796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D4BBA2-19BA-37A0-6ED3-9A82B890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73"/>
          <a:stretch/>
        </p:blipFill>
        <p:spPr>
          <a:xfrm>
            <a:off x="5043567" y="1658472"/>
            <a:ext cx="5210175" cy="391055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</p:pic>
      <p:pic>
        <p:nvPicPr>
          <p:cNvPr id="3" name="Image 2" descr="Lecture de l’abeille de dessin animé">
            <a:extLst>
              <a:ext uri="{FF2B5EF4-FFF2-40B4-BE49-F238E27FC236}">
                <a16:creationId xmlns:a16="http://schemas.microsoft.com/office/drawing/2014/main" id="{9880E07D-FE0E-3C47-3B31-F5892EA2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929" y="4933433"/>
            <a:ext cx="293370" cy="390144"/>
          </a:xfrm>
          <a:prstGeom prst="rect">
            <a:avLst/>
          </a:prstGeom>
        </p:spPr>
      </p:pic>
      <p:pic>
        <p:nvPicPr>
          <p:cNvPr id="13" name="Image 12" descr="Lecture de l’abeille de dessin animé">
            <a:extLst>
              <a:ext uri="{FF2B5EF4-FFF2-40B4-BE49-F238E27FC236}">
                <a16:creationId xmlns:a16="http://schemas.microsoft.com/office/drawing/2014/main" id="{E0877324-BBC7-16EE-021A-10A3B1729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350" y="4120007"/>
            <a:ext cx="293370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E71B12-F910-82DD-63A7-B41B46E8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A475B44-D0C1-8000-252F-0D42D271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BILAN et RECOMMANDATIONS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25B4858-34C7-A210-E3C4-A456103B0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A. </a:t>
            </a:r>
            <a:r>
              <a:rPr lang="fr-FR" sz="2000" dirty="0"/>
              <a:t>BILAN STRATEGIQUE GLOBAL (2021-2023)</a:t>
            </a:r>
          </a:p>
          <a:p>
            <a:pPr lvl="0"/>
            <a:r>
              <a:rPr lang="fr-FR" sz="2000" dirty="0"/>
              <a:t>B – RECOMMANDATIONS STRATEGIQUES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EDA04F-9009-C9AF-6511-6E7E704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22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F66F9A-A54B-3588-A438-871A99928740}"/>
              </a:ext>
            </a:extLst>
          </p:cNvPr>
          <p:cNvGrpSpPr>
            <a:grpSpLocks noChangeAspect="1"/>
          </p:cNvGrpSpPr>
          <p:nvPr/>
        </p:nvGrpSpPr>
        <p:grpSpPr>
          <a:xfrm>
            <a:off x="7174532" y="170653"/>
            <a:ext cx="540000" cy="540000"/>
            <a:chOff x="5363566" y="2698153"/>
            <a:chExt cx="1461693" cy="146169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0ADA0C2-0251-E2D8-42C1-0D65D9CB3AD8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7" name="Rectangle 6" descr="Presse-papiers vérifié contour">
              <a:extLst>
                <a:ext uri="{FF2B5EF4-FFF2-40B4-BE49-F238E27FC236}">
                  <a16:creationId xmlns:a16="http://schemas.microsoft.com/office/drawing/2014/main" id="{6FF85F6C-86F6-19CA-9FFC-4FD5BD6ED487}"/>
                </a:ext>
              </a:extLst>
            </p:cNvPr>
            <p:cNvSpPr/>
            <p:nvPr/>
          </p:nvSpPr>
          <p:spPr>
            <a:xfrm>
              <a:off x="5675075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11" name="Image 10" descr="Lecture de l’abeille de dessin animé">
            <a:extLst>
              <a:ext uri="{FF2B5EF4-FFF2-40B4-BE49-F238E27FC236}">
                <a16:creationId xmlns:a16="http://schemas.microsoft.com/office/drawing/2014/main" id="{421726DE-A20F-2811-0FBA-BF1868F49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6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8E86-1B34-E8BF-5061-97302C11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D59FA847-51CA-BDF5-B4C5-FA5FAA47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IV.A B. – CONCLUSIONS &amp; RECOMMANDATIONS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801565-5393-82ED-E711-B87D9011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23</a:t>
            </a:fld>
            <a:endParaRPr lang="fr-FR" noProof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8A6BDA9-80BD-103A-C8C8-4A6F7348ED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824" y="1410097"/>
            <a:ext cx="5461000" cy="2997200"/>
          </a:xfr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sz="1800" dirty="0"/>
              <a:t>Un Exercice 2021-22 avec plus de variations</a:t>
            </a:r>
          </a:p>
          <a:p>
            <a:r>
              <a:rPr lang="fr-FR" sz="1800" dirty="0"/>
              <a:t>Plusieurs indicateurs en légère baisse sur l’Exercice 2022-23</a:t>
            </a:r>
          </a:p>
          <a:p>
            <a:r>
              <a:rPr lang="fr-FR" sz="1800" dirty="0"/>
              <a:t>CA en légère hausse (soutenu par la </a:t>
            </a:r>
            <a:r>
              <a:rPr lang="fr-FR" sz="1800" dirty="0" err="1"/>
              <a:t>dynam</a:t>
            </a:r>
            <a:r>
              <a:rPr lang="fr-FR" sz="1800" dirty="0"/>
              <a:t>. de Cat2)</a:t>
            </a:r>
          </a:p>
          <a:p>
            <a:r>
              <a:rPr lang="fr-FR" sz="1800" dirty="0"/>
              <a:t>Clients </a:t>
            </a:r>
            <a:r>
              <a:rPr lang="fr-FR" sz="1800" dirty="0" err="1"/>
              <a:t>BtB</a:t>
            </a:r>
            <a:r>
              <a:rPr lang="fr-FR" sz="1800" dirty="0"/>
              <a:t> , 7,4% du CA, à fort potentiel</a:t>
            </a:r>
          </a:p>
          <a:p>
            <a:r>
              <a:rPr lang="fr-FR" sz="1800" dirty="0"/>
              <a:t>Profil d’achat selon 3 tranches d’Age</a:t>
            </a:r>
          </a:p>
          <a:p>
            <a:r>
              <a:rPr lang="fr-FR" sz="1800" dirty="0"/>
              <a:t>Relation Age / Catégorie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1E3C093-8F23-FA1F-0565-7C0C490C8582}"/>
              </a:ext>
            </a:extLst>
          </p:cNvPr>
          <p:cNvSpPr txBox="1">
            <a:spLocks/>
          </p:cNvSpPr>
          <p:nvPr/>
        </p:nvSpPr>
        <p:spPr>
          <a:xfrm>
            <a:off x="6450568" y="1401485"/>
            <a:ext cx="5317548" cy="2966955"/>
          </a:xfrm>
          <a:prstGeom prst="rect">
            <a:avLst/>
          </a:prstGeom>
          <a:solidFill>
            <a:srgbClr val="FAFAFA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Redynamiser les Cat 0 et 1 (cœur de métier)</a:t>
            </a:r>
          </a:p>
          <a:p>
            <a:r>
              <a:rPr lang="fr-FR" sz="1800" dirty="0"/>
              <a:t>Exploiter le potentiel de la Cat 2</a:t>
            </a:r>
            <a:br>
              <a:rPr lang="fr-FR" sz="1800" dirty="0"/>
            </a:br>
            <a:r>
              <a:rPr lang="fr-FR" sz="1800" dirty="0"/>
              <a:t>(impactant sur CA et potentiel ciblé)</a:t>
            </a:r>
          </a:p>
          <a:p>
            <a:r>
              <a:rPr lang="fr-FR" sz="1800" dirty="0"/>
              <a:t>Développer le commerce </a:t>
            </a:r>
            <a:r>
              <a:rPr lang="fr-FR" sz="1800" dirty="0" err="1"/>
              <a:t>BtB</a:t>
            </a:r>
            <a:r>
              <a:rPr lang="fr-FR" sz="1800" dirty="0"/>
              <a:t> </a:t>
            </a:r>
            <a:br>
              <a:rPr lang="fr-FR" sz="1800" dirty="0"/>
            </a:br>
            <a:r>
              <a:rPr lang="fr-FR" sz="1800" dirty="0"/>
              <a:t>( fidéliser, développer, conquérir)</a:t>
            </a:r>
          </a:p>
          <a:p>
            <a:r>
              <a:rPr lang="fr-FR" sz="1800" dirty="0"/>
              <a:t>STRATEGIE CLIENT :</a:t>
            </a:r>
          </a:p>
          <a:p>
            <a:pPr lvl="1"/>
            <a:r>
              <a:rPr lang="fr-FR" sz="1600" dirty="0"/>
              <a:t>personnalisée PAR TRANCHE D’AGE </a:t>
            </a:r>
            <a:br>
              <a:rPr lang="fr-FR" sz="1600" dirty="0"/>
            </a:br>
            <a:r>
              <a:rPr lang="fr-FR" sz="1600" dirty="0"/>
              <a:t>(recommandation produit, promotions ciblées)</a:t>
            </a:r>
          </a:p>
          <a:p>
            <a:pPr lvl="1"/>
            <a:r>
              <a:rPr lang="fr-FR" sz="1600" dirty="0"/>
              <a:t>Exploitant le profil d’Achat, et la relation Catégorie-Age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E23F8EB-8BA5-94E2-93B7-6F6DB493EBEC}"/>
              </a:ext>
            </a:extLst>
          </p:cNvPr>
          <p:cNvSpPr txBox="1">
            <a:spLocks/>
          </p:cNvSpPr>
          <p:nvPr/>
        </p:nvSpPr>
        <p:spPr>
          <a:xfrm>
            <a:off x="416824" y="1035032"/>
            <a:ext cx="5461563" cy="366453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sz="1200" dirty="0"/>
              <a:t>BILAN STRATEGIQUE</a:t>
            </a:r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F2B7C84-0404-5FAA-1A3C-B21988532B37}"/>
              </a:ext>
            </a:extLst>
          </p:cNvPr>
          <p:cNvSpPr txBox="1">
            <a:spLocks/>
          </p:cNvSpPr>
          <p:nvPr/>
        </p:nvSpPr>
        <p:spPr>
          <a:xfrm>
            <a:off x="6450569" y="1035032"/>
            <a:ext cx="5317548" cy="366453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sz="1200" dirty="0"/>
              <a:t>RECOMMANDATIONS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7605C92-315E-0D3F-650C-86A0C1D0E2F9}"/>
              </a:ext>
            </a:extLst>
          </p:cNvPr>
          <p:cNvSpPr txBox="1">
            <a:spLocks/>
          </p:cNvSpPr>
          <p:nvPr/>
        </p:nvSpPr>
        <p:spPr>
          <a:xfrm>
            <a:off x="432000" y="4581128"/>
            <a:ext cx="11322245" cy="366453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AMELIORATIONS POSSIBLES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1FA21EF8-E348-8A11-8CF9-6B25AAD7E7B6}"/>
              </a:ext>
            </a:extLst>
          </p:cNvPr>
          <p:cNvSpPr txBox="1">
            <a:spLocks/>
          </p:cNvSpPr>
          <p:nvPr/>
        </p:nvSpPr>
        <p:spPr>
          <a:xfrm>
            <a:off x="432563" y="4947581"/>
            <a:ext cx="5661850" cy="1217723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dirty="0"/>
              <a:t>ETUDES COMPLEMENTAIRES :</a:t>
            </a:r>
          </a:p>
          <a:p>
            <a:pPr lvl="1"/>
            <a:r>
              <a:rPr lang="fr-FR" sz="1300" dirty="0"/>
              <a:t>Etudiant les pics et baisse d’indicateurs</a:t>
            </a:r>
          </a:p>
          <a:p>
            <a:pPr lvl="1"/>
            <a:r>
              <a:rPr lang="fr-FR" sz="1300" dirty="0"/>
              <a:t>Campagnes marketing et efficacité / origine des chutes de KPI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6C66D51-518B-9AB7-C0CC-530F735DF18C}"/>
              </a:ext>
            </a:extLst>
          </p:cNvPr>
          <p:cNvGrpSpPr>
            <a:grpSpLocks noChangeAspect="1"/>
          </p:cNvGrpSpPr>
          <p:nvPr/>
        </p:nvGrpSpPr>
        <p:grpSpPr>
          <a:xfrm>
            <a:off x="8902724" y="154290"/>
            <a:ext cx="540000" cy="540000"/>
            <a:chOff x="5363566" y="2698153"/>
            <a:chExt cx="1461693" cy="146169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AB60524-A473-A590-2F13-1CFD27F35F11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" name="Rectangle 12" descr="Presse-papiers vérifié contour">
              <a:extLst>
                <a:ext uri="{FF2B5EF4-FFF2-40B4-BE49-F238E27FC236}">
                  <a16:creationId xmlns:a16="http://schemas.microsoft.com/office/drawing/2014/main" id="{CAFB244F-56BA-6CB9-AE6E-D1069517EEE9}"/>
                </a:ext>
              </a:extLst>
            </p:cNvPr>
            <p:cNvSpPr/>
            <p:nvPr/>
          </p:nvSpPr>
          <p:spPr>
            <a:xfrm>
              <a:off x="5675075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Espace réservé du contenu 4">
            <a:extLst>
              <a:ext uri="{FF2B5EF4-FFF2-40B4-BE49-F238E27FC236}">
                <a16:creationId xmlns:a16="http://schemas.microsoft.com/office/drawing/2014/main" id="{8C34FBDE-562C-267B-6CC8-0E63F0F321EC}"/>
              </a:ext>
            </a:extLst>
          </p:cNvPr>
          <p:cNvSpPr txBox="1">
            <a:spLocks/>
          </p:cNvSpPr>
          <p:nvPr/>
        </p:nvSpPr>
        <p:spPr>
          <a:xfrm>
            <a:off x="6106266" y="4947581"/>
            <a:ext cx="5661850" cy="1217723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dirty="0"/>
              <a:t>SUIVI DE PERFORMANCES :</a:t>
            </a:r>
          </a:p>
          <a:p>
            <a:pPr lvl="1"/>
            <a:r>
              <a:rPr lang="fr-FR" sz="1300" dirty="0"/>
              <a:t>via TABLEAU de BORD MENSUEL (KPI , Profils clients )</a:t>
            </a:r>
          </a:p>
        </p:txBody>
      </p:sp>
    </p:spTree>
    <p:extLst>
      <p:ext uri="{BB962C8B-B14F-4D97-AF65-F5344CB8AC3E}">
        <p14:creationId xmlns:p14="http://schemas.microsoft.com/office/powerpoint/2010/main" val="15570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8" grpId="0" animBg="1"/>
      <p:bldP spid="9" grpId="0" animBg="1"/>
      <p:bldP spid="11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792B2-7859-8EB8-CDF9-D7C9C4F2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520D73C-76D2-D0DD-0B1D-BAFEDEFF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Merci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033BB0-A17D-BC9D-01F4-75D62C73E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fr-FR" sz="4800" dirty="0"/>
              <a:t>Merci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181342-90D0-9965-3783-C87C37C0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9AEC7-A66D-4E7D-85F8-2F7C4FF17DE0}" type="slidenum">
              <a:rPr lang="fr-FR"/>
              <a:t>24</a:t>
            </a:fld>
            <a:endParaRPr lang="fr-FR" dirty="0"/>
          </a:p>
        </p:txBody>
      </p:sp>
      <p:pic>
        <p:nvPicPr>
          <p:cNvPr id="21" name="Image 20" descr="Lecture de l’abeille de dessin animé">
            <a:extLst>
              <a:ext uri="{FF2B5EF4-FFF2-40B4-BE49-F238E27FC236}">
                <a16:creationId xmlns:a16="http://schemas.microsoft.com/office/drawing/2014/main" id="{F8BBE7CC-8DE6-BC0D-48B6-13B75B5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2707035" cy="3600000"/>
          </a:xfrm>
          <a:prstGeom prst="rect">
            <a:avLst/>
          </a:prstGeom>
        </p:spPr>
      </p:pic>
      <p:pic>
        <p:nvPicPr>
          <p:cNvPr id="25" name="Image 24" descr="Abeille avec coup de poing">
            <a:extLst>
              <a:ext uri="{FF2B5EF4-FFF2-40B4-BE49-F238E27FC236}">
                <a16:creationId xmlns:a16="http://schemas.microsoft.com/office/drawing/2014/main" id="{C35F1B7A-0DFE-6F9E-024C-9C544519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64" y="1988840"/>
            <a:ext cx="3384000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3BE1-BB2C-ACD2-13C3-6C2E8685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17775-DFEB-4E5E-546F-354E9F7F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ANNEXE-I Documentation RGPD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6CA98-460A-0570-86AD-9996D91E1A2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3F3F3"/>
          </a:solidFill>
          <a:ln w="19050">
            <a:solidFill>
              <a:srgbClr val="333C6B"/>
            </a:solidFill>
          </a:ln>
        </p:spPr>
        <p:txBody>
          <a:bodyPr wrap="square">
            <a:normAutofit fontScale="62500" lnSpcReduction="20000"/>
          </a:bodyPr>
          <a:lstStyle/>
          <a:p>
            <a:r>
              <a:rPr lang="fr-FR" b="1" dirty="0"/>
              <a:t>DPO :</a:t>
            </a:r>
            <a:r>
              <a:rPr lang="fr-FR" dirty="0"/>
              <a:t> Monsieur X., DPO pour LAPAGE</a:t>
            </a:r>
          </a:p>
          <a:p>
            <a:r>
              <a:rPr lang="fr-FR" b="1" dirty="0"/>
              <a:t>Responsable du traitement : </a:t>
            </a:r>
            <a:r>
              <a:rPr lang="fr-FR" dirty="0"/>
              <a:t>Librairie LAPAGE</a:t>
            </a:r>
          </a:p>
          <a:p>
            <a:r>
              <a:rPr lang="fr-FR" b="1" dirty="0">
                <a:highlight>
                  <a:srgbClr val="FFFF00"/>
                </a:highlight>
              </a:rPr>
              <a:t>Finalité</a:t>
            </a:r>
            <a:r>
              <a:rPr lang="fr-FR" b="1" dirty="0"/>
              <a:t> (légale et légitime) : </a:t>
            </a:r>
            <a:br>
              <a:rPr lang="fr-FR" b="1" dirty="0"/>
            </a:br>
            <a:r>
              <a:rPr lang="fr-FR" sz="19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analyse des indicateurs de ventes en interne</a:t>
            </a:r>
            <a:endParaRPr lang="fr-F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b="1" dirty="0">
                <a:highlight>
                  <a:srgbClr val="FFFF00"/>
                </a:highlight>
              </a:rPr>
              <a:t>Durée de Conservation </a:t>
            </a:r>
            <a:r>
              <a:rPr lang="fr-FR" b="1" dirty="0"/>
              <a:t>: </a:t>
            </a:r>
            <a:r>
              <a:rPr lang="fr-FR" dirty="0"/>
              <a:t>5 ans (étude de l’évolution)</a:t>
            </a:r>
            <a:br>
              <a:rPr lang="fr-FR" dirty="0"/>
            </a:br>
            <a:r>
              <a:rPr lang="fr-FR" dirty="0"/>
              <a:t>(procédure  de destruction à mettre en place)</a:t>
            </a:r>
          </a:p>
          <a:p>
            <a:r>
              <a:rPr lang="fr-FR" b="1" dirty="0"/>
              <a:t>Analyse d’impact :</a:t>
            </a:r>
            <a:br>
              <a:rPr lang="fr-FR" dirty="0"/>
            </a:br>
            <a:r>
              <a:rPr lang="fr-FR" dirty="0"/>
              <a:t>- faible : données anonymisée, contenu peu sensible, vocation interne</a:t>
            </a:r>
            <a:br>
              <a:rPr lang="fr-FR" dirty="0"/>
            </a:br>
            <a:r>
              <a:rPr lang="fr-FR" dirty="0"/>
              <a:t>- sensible : volume important de données</a:t>
            </a:r>
          </a:p>
          <a:p>
            <a:r>
              <a:rPr lang="fr-FR" b="1" dirty="0">
                <a:highlight>
                  <a:srgbClr val="FFFF00"/>
                </a:highlight>
              </a:rPr>
              <a:t>Droits des personnes :</a:t>
            </a:r>
            <a:br>
              <a:rPr lang="fr-FR" dirty="0"/>
            </a:br>
            <a:r>
              <a:rPr lang="fr-FR" dirty="0"/>
              <a:t>- vérifier l’autorisation et l’information des personnes.</a:t>
            </a:r>
            <a:br>
              <a:rPr lang="fr-FR" dirty="0"/>
            </a:br>
            <a:r>
              <a:rPr lang="fr-FR" dirty="0"/>
              <a:t>- référencer l’usage des données </a:t>
            </a:r>
          </a:p>
          <a:p>
            <a:r>
              <a:rPr lang="fr-FR" b="1" dirty="0"/>
              <a:t>Organisation à prévoir avec DPO et Secteur Data de l’entreprise 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- Stockage centralisé et sécurisé des données à caractère personnel</a:t>
            </a:r>
            <a:br>
              <a:rPr lang="fr-FR" dirty="0"/>
            </a:br>
            <a:r>
              <a:rPr lang="fr-FR" dirty="0"/>
              <a:t>- Règle d’accès à ces données</a:t>
            </a:r>
            <a:br>
              <a:rPr lang="fr-FR" dirty="0"/>
            </a:br>
            <a:r>
              <a:rPr lang="fr-FR" dirty="0"/>
              <a:t>- Règle de destruction des données</a:t>
            </a:r>
            <a:br>
              <a:rPr lang="fr-FR" dirty="0"/>
            </a:br>
            <a:r>
              <a:rPr lang="fr-FR" dirty="0"/>
              <a:t>- Référencement de l’usage des données (traitement et personne y ayant accès)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DD45C3A-C72A-0089-D322-98D19F67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25</a:t>
            </a:fld>
            <a:endParaRPr lang="fr-FR" noProof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9E4C40E-9A86-3F4E-8914-F06E09A3EF25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rgbClr val="F3F3F3"/>
          </a:solidFill>
          <a:ln w="19050">
            <a:solidFill>
              <a:srgbClr val="333C6B"/>
            </a:solidFill>
          </a:ln>
        </p:spPr>
        <p:txBody>
          <a:bodyPr>
            <a:normAutofit/>
          </a:bodyPr>
          <a:lstStyle/>
          <a:p>
            <a:r>
              <a:rPr lang="fr-FR" dirty="0"/>
              <a:t>Vérification de l’intégrité des données</a:t>
            </a:r>
            <a:br>
              <a:rPr lang="fr-FR" dirty="0"/>
            </a:br>
            <a:r>
              <a:rPr lang="fr-FR" sz="1200" dirty="0"/>
              <a:t>(analyse de doublons, suppression de lignes vides, nettoyage)</a:t>
            </a:r>
            <a:r>
              <a:rPr lang="fr-FR" dirty="0"/>
              <a:t> </a:t>
            </a:r>
          </a:p>
          <a:p>
            <a:r>
              <a:rPr lang="fr-FR" dirty="0"/>
              <a:t>Principe de </a:t>
            </a:r>
            <a:r>
              <a:rPr lang="fr-FR" dirty="0">
                <a:highlight>
                  <a:srgbClr val="FFFF00"/>
                </a:highlight>
              </a:rPr>
              <a:t>proportionnalité et de pertinence: </a:t>
            </a:r>
            <a:r>
              <a:rPr lang="fr-FR" sz="1600" dirty="0"/>
              <a:t>suppression des colonnes inutiles </a:t>
            </a:r>
            <a:r>
              <a:rPr lang="fr-FR" sz="1200" dirty="0"/>
              <a:t>(Pas de colonne inutile)</a:t>
            </a:r>
          </a:p>
          <a:p>
            <a:r>
              <a:rPr lang="fr-FR" dirty="0"/>
              <a:t>Principe de </a:t>
            </a:r>
            <a:r>
              <a:rPr lang="fr-FR" dirty="0">
                <a:highlight>
                  <a:srgbClr val="FFFF00"/>
                </a:highlight>
              </a:rPr>
              <a:t>confidentialité</a:t>
            </a:r>
            <a:r>
              <a:rPr lang="fr-FR" dirty="0"/>
              <a:t> :</a:t>
            </a:r>
            <a:br>
              <a:rPr lang="fr-FR" dirty="0"/>
            </a:br>
            <a:r>
              <a:rPr lang="fr-FR" sz="1600" dirty="0"/>
              <a:t>-anonymisation (travail en id)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7373553-456B-2CBE-47C1-05B6820F673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gradFill>
            <a:gsLst>
              <a:gs pos="6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200" b="1" dirty="0">
                <a:solidFill>
                  <a:schemeClr val="tx1"/>
                </a:solidFill>
              </a:rPr>
              <a:t>CARACTERISTIQUES TECHNIQUES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3B26476-70C2-9983-337C-103739724C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200" b="1" dirty="0">
                <a:solidFill>
                  <a:schemeClr val="tx1"/>
                </a:solidFill>
              </a:rPr>
              <a:t>TRAITEMENT DES DONNEES :</a:t>
            </a:r>
          </a:p>
        </p:txBody>
      </p:sp>
    </p:spTree>
    <p:extLst>
      <p:ext uri="{BB962C8B-B14F-4D97-AF65-F5344CB8AC3E}">
        <p14:creationId xmlns:p14="http://schemas.microsoft.com/office/powerpoint/2010/main" val="186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F884B-419C-61AC-882B-77312349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ANNEXE-II Absence de saisonnalité hebdo ou mensuelle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27A65AC-96E4-55F7-1A3B-38E9F454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26</a:t>
            </a:fld>
            <a:endParaRPr lang="fr-FR" noProof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86A6CCB-2297-0825-DF30-50D1BA901A2A}"/>
              </a:ext>
            </a:extLst>
          </p:cNvPr>
          <p:cNvGrpSpPr>
            <a:grpSpLocks noChangeAspect="1"/>
          </p:cNvGrpSpPr>
          <p:nvPr/>
        </p:nvGrpSpPr>
        <p:grpSpPr>
          <a:xfrm>
            <a:off x="85052" y="968631"/>
            <a:ext cx="5360967" cy="2769312"/>
            <a:chOff x="7150355" y="3831074"/>
            <a:chExt cx="4565634" cy="235846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720B1EB-E32A-B44D-2496-DB84CEC8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69" b="576"/>
            <a:stretch/>
          </p:blipFill>
          <p:spPr>
            <a:xfrm>
              <a:off x="7159488" y="3831074"/>
              <a:ext cx="4547367" cy="2115483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6" name="Espace réservé du contenu 2">
              <a:extLst>
                <a:ext uri="{FF2B5EF4-FFF2-40B4-BE49-F238E27FC236}">
                  <a16:creationId xmlns:a16="http://schemas.microsoft.com/office/drawing/2014/main" id="{4A129A4D-DC49-68DE-F555-251ED5AFE63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50355" y="5946558"/>
              <a:ext cx="4565634" cy="242982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CA selon le jour de la Semaine</a:t>
              </a:r>
            </a:p>
          </p:txBody>
        </p:sp>
      </p:grp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9C8DB542-9448-881E-ACE6-83C16D1300B5}"/>
              </a:ext>
            </a:extLst>
          </p:cNvPr>
          <p:cNvSpPr txBox="1">
            <a:spLocks/>
          </p:cNvSpPr>
          <p:nvPr/>
        </p:nvSpPr>
        <p:spPr>
          <a:xfrm>
            <a:off x="5598936" y="1390050"/>
            <a:ext cx="6155872" cy="1867891"/>
          </a:xfrm>
          <a:prstGeom prst="rect">
            <a:avLst/>
          </a:prstGeom>
          <a:solidFill>
            <a:srgbClr val="FBFBFB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Pas de Saisonnalité sur le jour de la semaine</a:t>
            </a:r>
          </a:p>
          <a:p>
            <a:r>
              <a:rPr lang="fr-FR" dirty="0"/>
              <a:t>Saisonnalité Mensuelle :</a:t>
            </a:r>
            <a:br>
              <a:rPr lang="fr-FR" dirty="0"/>
            </a:br>
            <a:r>
              <a:rPr lang="fr-FR" dirty="0"/>
              <a:t>légère baisse en fin de mois 29 et 30 (hors 31)</a:t>
            </a:r>
            <a:br>
              <a:rPr lang="fr-FR" dirty="0"/>
            </a:br>
            <a:r>
              <a:rPr lang="fr-FR" dirty="0"/>
              <a:t>mais pas de saisonnalité franche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22B4A13-0FE7-4639-6B0F-BEA0CABA97C0}"/>
              </a:ext>
            </a:extLst>
          </p:cNvPr>
          <p:cNvSpPr txBox="1">
            <a:spLocks/>
          </p:cNvSpPr>
          <p:nvPr/>
        </p:nvSpPr>
        <p:spPr>
          <a:xfrm>
            <a:off x="5590356" y="998996"/>
            <a:ext cx="6181644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2D51CD-2B01-D81E-698C-F6089792D9F1}"/>
              </a:ext>
            </a:extLst>
          </p:cNvPr>
          <p:cNvGrpSpPr>
            <a:grpSpLocks noChangeAspect="1"/>
          </p:cNvGrpSpPr>
          <p:nvPr/>
        </p:nvGrpSpPr>
        <p:grpSpPr>
          <a:xfrm>
            <a:off x="2566020" y="3927993"/>
            <a:ext cx="9413713" cy="2233743"/>
            <a:chOff x="1362187" y="4082003"/>
            <a:chExt cx="12551618" cy="297832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6C675E4-0F10-E192-D7C5-8C7399C7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39" t="254" r="180" b="-254"/>
            <a:stretch/>
          </p:blipFill>
          <p:spPr>
            <a:xfrm>
              <a:off x="1362187" y="4082003"/>
              <a:ext cx="12551618" cy="2562033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11" name="Espace réservé du contenu 2">
              <a:extLst>
                <a:ext uri="{FF2B5EF4-FFF2-40B4-BE49-F238E27FC236}">
                  <a16:creationId xmlns:a16="http://schemas.microsoft.com/office/drawing/2014/main" id="{BAD56B13-08FA-329D-FF2A-90234A9655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362187" y="6690996"/>
              <a:ext cx="12551618" cy="369332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CA selon le jour du mois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4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3E4E2-5B5C-A77F-06DC-64CDF893C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82E83-3E94-E948-6759-3618D44A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III-compléments sur les prix des produits non  vendus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5CA04A-D898-365D-B3B9-E579CF55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27</a:t>
            </a:fld>
            <a:endParaRPr lang="fr-FR" noProof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B00833A-7B70-182C-448B-FEE62A593FB9}"/>
              </a:ext>
            </a:extLst>
          </p:cNvPr>
          <p:cNvGrpSpPr>
            <a:grpSpLocks noChangeAspect="1"/>
          </p:cNvGrpSpPr>
          <p:nvPr/>
        </p:nvGrpSpPr>
        <p:grpSpPr>
          <a:xfrm>
            <a:off x="428369" y="1040509"/>
            <a:ext cx="6087630" cy="2256999"/>
            <a:chOff x="3159593" y="799280"/>
            <a:chExt cx="6973027" cy="2585262"/>
          </a:xfrm>
        </p:grpSpPr>
        <p:sp>
          <p:nvSpPr>
            <p:cNvPr id="5" name="Espace réservé du contenu 2">
              <a:extLst>
                <a:ext uri="{FF2B5EF4-FFF2-40B4-BE49-F238E27FC236}">
                  <a16:creationId xmlns:a16="http://schemas.microsoft.com/office/drawing/2014/main" id="{ED75B83A-58F0-EF7B-E2CF-77B790579C0A}"/>
                </a:ext>
              </a:extLst>
            </p:cNvPr>
            <p:cNvSpPr txBox="1">
              <a:spLocks/>
            </p:cNvSpPr>
            <p:nvPr/>
          </p:nvSpPr>
          <p:spPr>
            <a:xfrm>
              <a:off x="3163752" y="3067256"/>
              <a:ext cx="6968868" cy="317286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Répartition des Prix des produits vendus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D583127-C2BD-C9A5-23E3-C18251369E5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 l="134" r="205"/>
            <a:stretch/>
          </p:blipFill>
          <p:spPr>
            <a:xfrm>
              <a:off x="3159593" y="799280"/>
              <a:ext cx="6968869" cy="2267976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124D1FB-DCA1-895B-959C-D64DED871334}"/>
              </a:ext>
            </a:extLst>
          </p:cNvPr>
          <p:cNvGrpSpPr>
            <a:grpSpLocks noChangeAspect="1"/>
          </p:cNvGrpSpPr>
          <p:nvPr/>
        </p:nvGrpSpPr>
        <p:grpSpPr>
          <a:xfrm>
            <a:off x="416891" y="3429000"/>
            <a:ext cx="6099108" cy="2256999"/>
            <a:chOff x="3163753" y="799281"/>
            <a:chExt cx="6986172" cy="2585261"/>
          </a:xfrm>
        </p:grpSpPr>
        <p:sp>
          <p:nvSpPr>
            <p:cNvPr id="8" name="Espace réservé du contenu 2">
              <a:extLst>
                <a:ext uri="{FF2B5EF4-FFF2-40B4-BE49-F238E27FC236}">
                  <a16:creationId xmlns:a16="http://schemas.microsoft.com/office/drawing/2014/main" id="{C6D16DDA-CD5D-6DDA-CFE6-F7CF43524131}"/>
                </a:ext>
              </a:extLst>
            </p:cNvPr>
            <p:cNvSpPr txBox="1">
              <a:spLocks/>
            </p:cNvSpPr>
            <p:nvPr/>
          </p:nvSpPr>
          <p:spPr>
            <a:xfrm>
              <a:off x="3163753" y="3067256"/>
              <a:ext cx="6986172" cy="317286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Répartition des Prix des produits non vendus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FA5E969-586E-71BF-25DE-D5C76A88795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 l="1039" t="12278" r="681" b="451"/>
            <a:stretch/>
          </p:blipFill>
          <p:spPr>
            <a:xfrm>
              <a:off x="3172107" y="799281"/>
              <a:ext cx="6968866" cy="226797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</p:grp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970765AE-8C0A-F1B3-C4BE-FAD17CDA0D99}"/>
              </a:ext>
            </a:extLst>
          </p:cNvPr>
          <p:cNvSpPr txBox="1">
            <a:spLocks/>
          </p:cNvSpPr>
          <p:nvPr/>
        </p:nvSpPr>
        <p:spPr>
          <a:xfrm>
            <a:off x="7183112" y="1291174"/>
            <a:ext cx="4062745" cy="1980000"/>
          </a:xfrm>
          <a:prstGeom prst="rect">
            <a:avLst/>
          </a:prstGeom>
          <a:solidFill>
            <a:srgbClr val="F3F3F3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prix des produits non vendus supérieur à la moyenne.</a:t>
            </a:r>
          </a:p>
          <a:p>
            <a:pPr marL="0" indent="0">
              <a:buNone/>
            </a:pPr>
            <a:r>
              <a:rPr lang="fr-FR" dirty="0"/>
              <a:t>raison possible du désintérêt.</a:t>
            </a:r>
          </a:p>
          <a:p>
            <a:pPr marL="0" indent="0">
              <a:buNone/>
            </a:pPr>
            <a:r>
              <a:rPr lang="fr-FR" dirty="0"/>
              <a:t>promotion potentiellement pertinente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93807B1-E089-8898-7AF7-FE0E7F15A51B}"/>
              </a:ext>
            </a:extLst>
          </p:cNvPr>
          <p:cNvSpPr txBox="1">
            <a:spLocks/>
          </p:cNvSpPr>
          <p:nvPr/>
        </p:nvSpPr>
        <p:spPr>
          <a:xfrm>
            <a:off x="7174532" y="1026513"/>
            <a:ext cx="4071325" cy="252000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 lnSpcReduction="10000"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218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1254-699B-D2F2-8D3B-E3D4B46F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0F5CAF6-717A-0FE2-89B2-B6DAF8E4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Fin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6ABE520-4A54-474B-9A94-0C263C32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fr-FR" sz="4800" dirty="0"/>
              <a:t>FIN !!!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0ADEB4-CF97-2BB7-164F-8C6C5A03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9AEC7-A66D-4E7D-85F8-2F7C4FF17DE0}" type="slidenum">
              <a:rPr lang="fr-FR"/>
              <a:t>28</a:t>
            </a:fld>
            <a:endParaRPr lang="fr-FR" dirty="0"/>
          </a:p>
        </p:txBody>
      </p:sp>
      <p:pic>
        <p:nvPicPr>
          <p:cNvPr id="21" name="Image 20" descr="Lecture de l’abeille de dessin animé">
            <a:extLst>
              <a:ext uri="{FF2B5EF4-FFF2-40B4-BE49-F238E27FC236}">
                <a16:creationId xmlns:a16="http://schemas.microsoft.com/office/drawing/2014/main" id="{E1FF2629-1A5B-9A4D-F40C-743950F2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2707035" cy="3600000"/>
          </a:xfrm>
          <a:prstGeom prst="rect">
            <a:avLst/>
          </a:prstGeom>
        </p:spPr>
      </p:pic>
      <p:pic>
        <p:nvPicPr>
          <p:cNvPr id="25" name="Image 24" descr="Abeille avec coup de poing">
            <a:extLst>
              <a:ext uri="{FF2B5EF4-FFF2-40B4-BE49-F238E27FC236}">
                <a16:creationId xmlns:a16="http://schemas.microsoft.com/office/drawing/2014/main" id="{B6132939-69AD-983E-8F8C-65E52CB3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64" y="1988840"/>
            <a:ext cx="3384000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15FC0-5079-184E-B82D-5C171D47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ED0A741-DE3C-4763-7D19-873C033D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05" y="1470190"/>
            <a:ext cx="4824759" cy="2649854"/>
          </a:xfrm>
          <a:gradFill flip="none" rotWithShape="1">
            <a:gsLst>
              <a:gs pos="86000">
                <a:srgbClr val="7DA8CA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ctr">
            <a:normAutofit/>
          </a:bodyPr>
          <a:lstStyle/>
          <a:p>
            <a:pPr>
              <a:buClr>
                <a:schemeClr val="accent1"/>
              </a:buClr>
              <a:buSzPct val="100000"/>
              <a:buFont typeface="Arial" panose="020B0604020202020204" pitchFamily="34" charset="0"/>
            </a:pPr>
            <a:r>
              <a:rPr lang="fr-FR" sz="3700" dirty="0">
                <a:solidFill>
                  <a:srgbClr val="FFFFFF"/>
                </a:solidFill>
              </a:rPr>
              <a:t>Analysez les ventes d’une librairie avec Python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439DAD-6B2A-E913-A14B-8B157E786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8345" y="3774514"/>
            <a:ext cx="3312000" cy="1722449"/>
          </a:xfrm>
          <a:gradFill flip="none" rotWithShape="1">
            <a:gsLst>
              <a:gs pos="86000">
                <a:srgbClr val="83AFCC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2800" dirty="0">
                <a:solidFill>
                  <a:srgbClr val="FFFFFF"/>
                </a:solidFill>
              </a:rPr>
              <a:t>Analyse de KPI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Tests statistiques de corrélation</a:t>
            </a:r>
            <a:endParaRPr lang="en-US" sz="2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A3D0917-7689-877B-3D90-20C6EBB2882E}"/>
              </a:ext>
            </a:extLst>
          </p:cNvPr>
          <p:cNvGrpSpPr/>
          <p:nvPr/>
        </p:nvGrpSpPr>
        <p:grpSpPr>
          <a:xfrm>
            <a:off x="837605" y="4824018"/>
            <a:ext cx="4402676" cy="1236241"/>
            <a:chOff x="837605" y="4824018"/>
            <a:chExt cx="4402676" cy="1236241"/>
          </a:xfrm>
        </p:grpSpPr>
        <p:pic>
          <p:nvPicPr>
            <p:cNvPr id="3" name="Graphique 2" descr="Base de données contour">
              <a:extLst>
                <a:ext uri="{FF2B5EF4-FFF2-40B4-BE49-F238E27FC236}">
                  <a16:creationId xmlns:a16="http://schemas.microsoft.com/office/drawing/2014/main" id="{CC7728A8-BF8C-85C7-04CD-E50613E9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37605" y="4824018"/>
              <a:ext cx="1188410" cy="1188410"/>
            </a:xfrm>
            <a:prstGeom prst="rect">
              <a:avLst/>
            </a:prstGeom>
          </p:spPr>
        </p:pic>
        <p:pic>
          <p:nvPicPr>
            <p:cNvPr id="7" name="Graphique 6" descr="Document contour">
              <a:extLst>
                <a:ext uri="{FF2B5EF4-FFF2-40B4-BE49-F238E27FC236}">
                  <a16:creationId xmlns:a16="http://schemas.microsoft.com/office/drawing/2014/main" id="{F3B60045-642A-3A6C-EEA0-593FFFF9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532397" y="4861986"/>
              <a:ext cx="1188410" cy="1188410"/>
            </a:xfrm>
            <a:prstGeom prst="rect">
              <a:avLst/>
            </a:prstGeom>
          </p:spPr>
        </p:pic>
        <p:pic>
          <p:nvPicPr>
            <p:cNvPr id="13" name="Graphique 12" descr="Statistiques contour">
              <a:extLst>
                <a:ext uri="{FF2B5EF4-FFF2-40B4-BE49-F238E27FC236}">
                  <a16:creationId xmlns:a16="http://schemas.microsoft.com/office/drawing/2014/main" id="{5A237096-88A4-81C8-10E2-EDE3B8BE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51871" y="4871849"/>
              <a:ext cx="1188410" cy="1188410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5208479-947B-D7FE-8E65-356074BEC65E}"/>
              </a:ext>
            </a:extLst>
          </p:cNvPr>
          <p:cNvSpPr txBox="1"/>
          <p:nvPr/>
        </p:nvSpPr>
        <p:spPr>
          <a:xfrm>
            <a:off x="847383" y="237724"/>
            <a:ext cx="3672631" cy="492315"/>
          </a:xfrm>
          <a:prstGeom prst="rect">
            <a:avLst/>
          </a:prstGeom>
          <a:gradFill flip="none" rotWithShape="1">
            <a:gsLst>
              <a:gs pos="86000">
                <a:srgbClr val="7DA8CA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solidFill>
              <a:srgbClr val="333C6B"/>
            </a:solidFill>
          </a:ln>
        </p:spPr>
        <p:txBody>
          <a:bodyPr vert="horz" lIns="91416" tIns="45708" rIns="91416" bIns="45708" rtlCol="0" anchor="ctr">
            <a:normAutofit fontScale="70000" lnSpcReduction="20000"/>
          </a:bodyPr>
          <a:lstStyle>
            <a:lvl1pPr indent="0" defTabSz="914126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6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marL="457063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799" cap="none" baseline="0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914126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371189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cap="none" baseline="0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1828251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285314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2742377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199440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3656503" indent="0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r>
              <a:rPr lang="fr-FR" dirty="0"/>
              <a:t>Data </a:t>
            </a:r>
            <a:r>
              <a:rPr lang="fr-FR" dirty="0" err="1"/>
              <a:t>Analyst</a:t>
            </a:r>
            <a:r>
              <a:rPr lang="fr-FR" dirty="0"/>
              <a:t> – Projet 9	</a:t>
            </a:r>
          </a:p>
          <a:p>
            <a:r>
              <a:rPr lang="fr-FR" dirty="0"/>
              <a:t>Matthieu Verclytte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AE7C50-A3DA-B03E-5C8A-93FF66D6EED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734" r="11734"/>
          <a:stretch/>
        </p:blipFill>
        <p:spPr>
          <a:xfrm>
            <a:off x="7246800" y="637467"/>
            <a:ext cx="3312000" cy="2446020"/>
          </a:xfrm>
          <a:prstGeom prst="rect">
            <a:avLst/>
          </a:prstGeom>
          <a:ln w="19050">
            <a:solidFill>
              <a:srgbClr val="333C6B"/>
            </a:solidFill>
          </a:ln>
        </p:spPr>
      </p:pic>
      <p:pic>
        <p:nvPicPr>
          <p:cNvPr id="16" name="Image 15" descr="Une image contenant clipart, symbole, Graphique, dessin humoristique&#10;&#10;Description générée automatiquement">
            <a:extLst>
              <a:ext uri="{FF2B5EF4-FFF2-40B4-BE49-F238E27FC236}">
                <a16:creationId xmlns:a16="http://schemas.microsoft.com/office/drawing/2014/main" id="{C31C4BC0-18CB-F2FE-604E-B8559E7592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4653136"/>
            <a:ext cx="633905" cy="633905"/>
          </a:xfrm>
          <a:prstGeom prst="rect">
            <a:avLst/>
          </a:prstGeom>
        </p:spPr>
      </p:pic>
      <p:pic>
        <p:nvPicPr>
          <p:cNvPr id="9" name="Image 8" descr="Lecture de l’abeille de dessin animé">
            <a:extLst>
              <a:ext uri="{FF2B5EF4-FFF2-40B4-BE49-F238E27FC236}">
                <a16:creationId xmlns:a16="http://schemas.microsoft.com/office/drawing/2014/main" id="{15F0FA1A-6428-B6D7-E66D-073C9957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41442" y="83572"/>
            <a:ext cx="649687" cy="864000"/>
          </a:xfrm>
          <a:prstGeom prst="rect">
            <a:avLst/>
          </a:prstGeom>
        </p:spPr>
      </p:pic>
      <p:pic>
        <p:nvPicPr>
          <p:cNvPr id="19" name="Graphique 18" descr="Grand livre braille">
            <a:extLst>
              <a:ext uri="{FF2B5EF4-FFF2-40B4-BE49-F238E27FC236}">
                <a16:creationId xmlns:a16="http://schemas.microsoft.com/office/drawing/2014/main" id="{55CBB1D1-6BA4-B170-BA76-07274D07D2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123424"/>
            <a:ext cx="792000" cy="652751"/>
          </a:xfrm>
          <a:prstGeom prst="rect">
            <a:avLst/>
          </a:prstGeom>
        </p:spPr>
      </p:pic>
      <p:pic>
        <p:nvPicPr>
          <p:cNvPr id="25" name="Graphique 24" descr="Grand livre braille">
            <a:extLst>
              <a:ext uri="{FF2B5EF4-FFF2-40B4-BE49-F238E27FC236}">
                <a16:creationId xmlns:a16="http://schemas.microsoft.com/office/drawing/2014/main" id="{161958EC-FC0B-3A5A-82D9-1FE7C31FBB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70285" y="6205249"/>
            <a:ext cx="792000" cy="652751"/>
          </a:xfrm>
          <a:prstGeom prst="rect">
            <a:avLst/>
          </a:prstGeom>
        </p:spPr>
      </p:pic>
      <p:pic>
        <p:nvPicPr>
          <p:cNvPr id="26" name="Image 25" descr="Lecture de l’abeille de dessin animé">
            <a:extLst>
              <a:ext uri="{FF2B5EF4-FFF2-40B4-BE49-F238E27FC236}">
                <a16:creationId xmlns:a16="http://schemas.microsoft.com/office/drawing/2014/main" id="{8AE066BA-66BE-C459-9A3F-2452AC065F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56" y="5887994"/>
            <a:ext cx="649687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702B-95D0-608D-0949-8EB67C6B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44959C6-F6A4-F890-80FB-658D7470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I-Présentation de l’étude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5B5291D-6EBA-908C-E0C9-43DF2886B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- LE CONTEXTE </a:t>
            </a:r>
          </a:p>
          <a:p>
            <a:r>
              <a:rPr lang="fr-FR" dirty="0"/>
              <a:t>B - LA METHODOLOGIE DE L’ANALYSE	</a:t>
            </a:r>
          </a:p>
          <a:p>
            <a:r>
              <a:rPr lang="fr-FR" dirty="0"/>
              <a:t>C - DOCUMENTATION DE LA CONFORMITE (en annexe)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912C82-A0F8-DAEC-DC45-3980F199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</a:t>
            </a:fld>
            <a:endParaRPr lang="fr-FR" noProof="0"/>
          </a:p>
        </p:txBody>
      </p:sp>
      <p:pic>
        <p:nvPicPr>
          <p:cNvPr id="6" name="Graphic 7" descr="Menu contextuel">
            <a:extLst>
              <a:ext uri="{FF2B5EF4-FFF2-40B4-BE49-F238E27FC236}">
                <a16:creationId xmlns:a16="http://schemas.microsoft.com/office/drawing/2014/main" id="{DBA81C8D-7D2E-5186-1787-20D083C4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044" y="936693"/>
            <a:ext cx="640080" cy="640080"/>
          </a:xfrm>
          <a:prstGeom prst="rect">
            <a:avLst/>
          </a:prstGeom>
        </p:spPr>
      </p:pic>
      <p:pic>
        <p:nvPicPr>
          <p:cNvPr id="7" name="Graphic 7" descr="Serveur contour">
            <a:extLst>
              <a:ext uri="{FF2B5EF4-FFF2-40B4-BE49-F238E27FC236}">
                <a16:creationId xmlns:a16="http://schemas.microsoft.com/office/drawing/2014/main" id="{5C8FB62B-2243-DAD7-5C43-558E4669A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02524" y="1916832"/>
            <a:ext cx="640080" cy="640080"/>
          </a:xfrm>
          <a:prstGeom prst="rect">
            <a:avLst/>
          </a:prstGeom>
        </p:spPr>
      </p:pic>
      <p:pic>
        <p:nvPicPr>
          <p:cNvPr id="8" name="Graphic 9" descr="Magnifying glass">
            <a:extLst>
              <a:ext uri="{FF2B5EF4-FFF2-40B4-BE49-F238E27FC236}">
                <a16:creationId xmlns:a16="http://schemas.microsoft.com/office/drawing/2014/main" id="{A3B9FA8B-C810-9A85-BEDD-4D7821B70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2318" y="1340768"/>
            <a:ext cx="640080" cy="64008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4C341B2-AC80-49FE-AA75-6B69E3B91882}"/>
              </a:ext>
            </a:extLst>
          </p:cNvPr>
          <p:cNvGrpSpPr>
            <a:grpSpLocks noChangeAspect="1"/>
          </p:cNvGrpSpPr>
          <p:nvPr/>
        </p:nvGrpSpPr>
        <p:grpSpPr>
          <a:xfrm>
            <a:off x="4879980" y="189323"/>
            <a:ext cx="584677" cy="584677"/>
            <a:chOff x="4942284" y="-128004"/>
            <a:chExt cx="1461693" cy="146169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D1A9757-3591-FFC5-24BA-7A1615D92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2284" y="-128004"/>
              <a:ext cx="1461693" cy="1461693"/>
            </a:xfrm>
            <a:prstGeom prst="ellipse">
              <a:avLst/>
            </a:prstGeom>
            <a:solidFill>
              <a:srgbClr val="83AFCC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0" name="Rectangle 9" descr="Graduation Cap">
              <a:extLst>
                <a:ext uri="{FF2B5EF4-FFF2-40B4-BE49-F238E27FC236}">
                  <a16:creationId xmlns:a16="http://schemas.microsoft.com/office/drawing/2014/main" id="{E9063276-6367-BFF0-5FF2-6555BDCD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3792" y="183505"/>
              <a:ext cx="838676" cy="83867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5535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FD815-D811-93A0-65EC-0F72936A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A - Conclusion Evolution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3627B8-2165-7033-2514-06629438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chiffres globalement en légère baisse </a:t>
            </a:r>
            <a:br>
              <a:rPr lang="fr-FR" dirty="0"/>
            </a:br>
            <a:r>
              <a:rPr lang="fr-FR" dirty="0"/>
              <a:t>(nbre de transactions, de réf distinctes vendues, de clients distincts)</a:t>
            </a:r>
          </a:p>
          <a:p>
            <a:r>
              <a:rPr lang="fr-FR" dirty="0"/>
              <a:t> augmentation des transactions sur la Cat 2 plus rentable </a:t>
            </a:r>
            <a:br>
              <a:rPr lang="fr-FR" dirty="0"/>
            </a:br>
            <a:r>
              <a:rPr lang="fr-FR" dirty="0"/>
              <a:t>qui contribue au maintien et même à une légère hausse du CA</a:t>
            </a:r>
          </a:p>
          <a:p>
            <a:r>
              <a:rPr lang="fr-FR" dirty="0"/>
              <a:t>Tenter de redynamiser les ventes sur les Cat 0 et 1, et sur l’intérêt </a:t>
            </a:r>
            <a:r>
              <a:rPr lang="fr-FR" dirty="0" err="1"/>
              <a:t>intercatégorie</a:t>
            </a:r>
            <a:r>
              <a:rPr lang="fr-FR" dirty="0"/>
              <a:t>.</a:t>
            </a:r>
          </a:p>
          <a:p>
            <a:r>
              <a:rPr lang="fr-FR" dirty="0"/>
              <a:t>Mais axer les plus gros efforts sur la Cat 2 devrait s’avérer le plus rentable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48787E-12F1-7900-5348-4AA23056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30</a:t>
            </a:fld>
            <a:endParaRPr lang="fr-FR" noProof="0"/>
          </a:p>
        </p:txBody>
      </p:sp>
      <p:pic>
        <p:nvPicPr>
          <p:cNvPr id="5" name="Image 4" descr="Lecture de l’abeille de dessin animé">
            <a:extLst>
              <a:ext uri="{FF2B5EF4-FFF2-40B4-BE49-F238E27FC236}">
                <a16:creationId xmlns:a16="http://schemas.microsoft.com/office/drawing/2014/main" id="{D960DE66-19FD-9673-B73F-E34E7E98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" y="100813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7E4DF3-1AF5-291D-49A7-7AEF8F2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F - Bilan des corrélations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A7055E-EDCD-A946-BBD2-D5C85C8B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31</a:t>
            </a:fld>
            <a:endParaRPr lang="fr-FR" noProof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93E2B3C-38E6-2A26-A78F-137B60B42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698132"/>
              </p:ext>
            </p:extLst>
          </p:nvPr>
        </p:nvGraphicFramePr>
        <p:xfrm>
          <a:off x="2789632" y="1008000"/>
          <a:ext cx="5446388" cy="400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13453AAA-FF13-A322-50AC-DB8EFB2A13F4}"/>
              </a:ext>
            </a:extLst>
          </p:cNvPr>
          <p:cNvSpPr txBox="1">
            <a:spLocks/>
          </p:cNvSpPr>
          <p:nvPr/>
        </p:nvSpPr>
        <p:spPr>
          <a:xfrm>
            <a:off x="2918472" y="5157192"/>
            <a:ext cx="5317548" cy="908832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pPr algn="ctr"/>
            <a:r>
              <a:rPr lang="fr-FR" sz="1800" dirty="0"/>
              <a:t>Permet de cibler efficacement </a:t>
            </a:r>
          </a:p>
          <a:p>
            <a:pPr algn="ctr"/>
            <a:r>
              <a:rPr lang="fr-FR" sz="1800" dirty="0"/>
              <a:t>les campagnes de promotion ou d’offre</a:t>
            </a:r>
          </a:p>
        </p:txBody>
      </p:sp>
      <p:pic>
        <p:nvPicPr>
          <p:cNvPr id="11" name="Image 10" descr="Lecture de l’abeille de dessin animé">
            <a:extLst>
              <a:ext uri="{FF2B5EF4-FFF2-40B4-BE49-F238E27FC236}">
                <a16:creationId xmlns:a16="http://schemas.microsoft.com/office/drawing/2014/main" id="{AE109B88-63EE-2DAE-2EB6-74E0D0828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93196-1111-4E72-A115-429A9CC4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7E1293-10B1-4152-9BBA-C4E6A6C1C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147CFF-07BE-4708-B491-28A41CADE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C1621D-131E-4B98-A929-A2802750B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4B6363-6122-45E6-800C-528EE260C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B17A88-7C93-4C4A-B932-3D66794F0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A1F1A4-9667-45ED-88A7-7AA1F5CA5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391A6C-A478-4BA5-A4B8-1E6FBE470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40CE83-6035-4B6F-99F7-9A6E2C595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3B2B2858-A6B1-3040-3165-16C413CD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IV.A – BILAN STRATEGIQUE GLOBAL (2021-2023)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A6DE8B-A78D-C913-942C-11AF9416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32</a:t>
            </a:fld>
            <a:endParaRPr lang="fr-FR" noProof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CCA11F1-DE3E-A76C-78EA-255A28AE46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824" y="1410096"/>
            <a:ext cx="11337984" cy="4683199"/>
          </a:xfr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fr-FR" sz="1800" b="1" dirty="0"/>
              <a:t>Variations</a:t>
            </a:r>
            <a:r>
              <a:rPr lang="fr-FR" sz="1800" dirty="0"/>
              <a:t> en </a:t>
            </a:r>
            <a:r>
              <a:rPr lang="fr-FR" sz="1800" b="1" dirty="0"/>
              <a:t>Exercice 1 </a:t>
            </a:r>
            <a:r>
              <a:rPr lang="fr-FR" sz="1800" dirty="0"/>
              <a:t>avant </a:t>
            </a:r>
            <a:r>
              <a:rPr lang="fr-FR" sz="1800" b="1" dirty="0"/>
              <a:t>stabilisation</a:t>
            </a:r>
            <a:r>
              <a:rPr lang="fr-FR" sz="1800" dirty="0"/>
              <a:t> en </a:t>
            </a:r>
            <a:r>
              <a:rPr lang="fr-FR" sz="1800" b="1" dirty="0"/>
              <a:t>Exercice 2</a:t>
            </a:r>
          </a:p>
          <a:p>
            <a:r>
              <a:rPr lang="fr-FR" sz="1800" b="1" dirty="0"/>
              <a:t>Chiffre d'affaires stable </a:t>
            </a:r>
            <a:r>
              <a:rPr lang="fr-FR" sz="1800" dirty="0"/>
              <a:t>(+0.27%), soutenu par la </a:t>
            </a:r>
            <a:r>
              <a:rPr lang="fr-FR" sz="1800" b="1" dirty="0"/>
              <a:t>dynamique de la Cat 2</a:t>
            </a:r>
            <a:br>
              <a:rPr lang="fr-FR" sz="1800" dirty="0"/>
            </a:br>
            <a:r>
              <a:rPr lang="fr-FR" sz="1800" dirty="0"/>
              <a:t>malgré un </a:t>
            </a:r>
            <a:r>
              <a:rPr lang="fr-FR" sz="1800" b="1" dirty="0"/>
              <a:t>léger recul </a:t>
            </a:r>
            <a:r>
              <a:rPr lang="fr-FR" sz="1800" dirty="0"/>
              <a:t>global des </a:t>
            </a:r>
            <a:r>
              <a:rPr lang="fr-FR" sz="1800" b="1" dirty="0"/>
              <a:t>indicateurs</a:t>
            </a:r>
            <a:r>
              <a:rPr lang="fr-FR" sz="1800" dirty="0"/>
              <a:t> (transactions, références, clients distincts)</a:t>
            </a:r>
          </a:p>
          <a:p>
            <a:r>
              <a:rPr lang="fr-FR" sz="1800" b="1" dirty="0"/>
              <a:t>Cat 0 et 1 : cœur d’activité (en volume) en perte de vitesse</a:t>
            </a:r>
            <a:br>
              <a:rPr lang="fr-FR" sz="1800" dirty="0"/>
            </a:br>
            <a:r>
              <a:rPr lang="fr-FR" sz="1800" dirty="0"/>
              <a:t>→ Recul sur le volume, nécessité de redynamiser l’offre</a:t>
            </a:r>
          </a:p>
          <a:p>
            <a:r>
              <a:rPr lang="fr-FR" sz="1800" b="1" dirty="0"/>
              <a:t>Catégorie 2 : levier de croissance sur le CA à potentiel ciblé</a:t>
            </a:r>
            <a:br>
              <a:rPr lang="fr-FR" sz="1800" dirty="0"/>
            </a:br>
            <a:r>
              <a:rPr lang="fr-FR" sz="1800" dirty="0"/>
              <a:t>→ impact Fort sur le CA (avec peu de références et de transactions)</a:t>
            </a:r>
            <a:br>
              <a:rPr lang="fr-FR" sz="1800" dirty="0"/>
            </a:br>
            <a:r>
              <a:rPr lang="fr-FR" sz="1800" dirty="0"/>
              <a:t>→ Positionnement Prix premium (~100 €)</a:t>
            </a:r>
            <a:br>
              <a:rPr lang="fr-FR" sz="1800" dirty="0"/>
            </a:br>
            <a:r>
              <a:rPr lang="fr-FR" sz="1800" dirty="0"/>
              <a:t>→ attrait fort auprès des 18–28 ans</a:t>
            </a:r>
          </a:p>
          <a:p>
            <a:r>
              <a:rPr lang="fr-FR" sz="1800" b="1" dirty="0"/>
              <a:t>Clients </a:t>
            </a:r>
            <a:r>
              <a:rPr lang="fr-FR" sz="1800" b="1" dirty="0" err="1"/>
              <a:t>BtB</a:t>
            </a:r>
            <a:r>
              <a:rPr lang="fr-FR" sz="1800" b="1" dirty="0"/>
              <a:t> : segmentation importante en CA à fidéliser et développer</a:t>
            </a:r>
            <a:br>
              <a:rPr lang="fr-FR" sz="1800" dirty="0"/>
            </a:br>
            <a:r>
              <a:rPr lang="fr-FR" sz="1800" dirty="0"/>
              <a:t>→ 4 clients = 7,4% du CA à fidéliser</a:t>
            </a:r>
            <a:br>
              <a:rPr lang="fr-FR" sz="1800" dirty="0"/>
            </a:br>
            <a:r>
              <a:rPr lang="fr-FR" sz="1800" dirty="0"/>
              <a:t>→ potentiel à développer (relation existante et nouvelle relation)</a:t>
            </a:r>
          </a:p>
          <a:p>
            <a:r>
              <a:rPr lang="fr-FR" sz="1800" b="1" dirty="0"/>
              <a:t>Corrélation clients observées : permettant un meilleur stratégie</a:t>
            </a:r>
            <a:br>
              <a:rPr lang="fr-FR" sz="1800" b="1" dirty="0"/>
            </a:br>
            <a:r>
              <a:rPr lang="fr-FR" sz="1800" dirty="0"/>
              <a:t>→ 3 Profils d’achat selon l’Age : jeunes adultes (18-29ans), adultes (30-49ans), senior (50Ans+)</a:t>
            </a:r>
            <a:br>
              <a:rPr lang="fr-FR" sz="1800" dirty="0"/>
            </a:br>
            <a:r>
              <a:rPr lang="fr-FR" sz="1800" dirty="0"/>
              <a:t>→ Relation entre Catégorie et Age</a:t>
            </a:r>
          </a:p>
          <a:p>
            <a:r>
              <a:rPr lang="fr-FR" sz="1800" b="1" dirty="0"/>
              <a:t>Variations non expliquées sur certaines périodes à explorer :</a:t>
            </a:r>
            <a:br>
              <a:rPr lang="fr-FR" sz="1800" dirty="0"/>
            </a:br>
            <a:r>
              <a:rPr lang="fr-FR" sz="1800" dirty="0"/>
              <a:t>→ Besoin d’analyse des campagnes, événements ou incidents passés pour identifier les leviers réels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566AEAC-2371-BCB0-6DF4-C586A95BCE31}"/>
              </a:ext>
            </a:extLst>
          </p:cNvPr>
          <p:cNvSpPr txBox="1">
            <a:spLocks/>
          </p:cNvSpPr>
          <p:nvPr/>
        </p:nvSpPr>
        <p:spPr>
          <a:xfrm>
            <a:off x="416824" y="1035032"/>
            <a:ext cx="11339153" cy="366453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BILAN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632B2B7-0616-5906-660F-821B761F3753}"/>
              </a:ext>
            </a:extLst>
          </p:cNvPr>
          <p:cNvGrpSpPr>
            <a:grpSpLocks noChangeAspect="1"/>
          </p:cNvGrpSpPr>
          <p:nvPr/>
        </p:nvGrpSpPr>
        <p:grpSpPr>
          <a:xfrm>
            <a:off x="8902724" y="154290"/>
            <a:ext cx="540000" cy="540000"/>
            <a:chOff x="5363566" y="2698153"/>
            <a:chExt cx="1461693" cy="146169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80D2A16-5768-27DE-BA72-1A155B286886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" name="Rectangle 12" descr="Presse-papiers vérifié contour">
              <a:extLst>
                <a:ext uri="{FF2B5EF4-FFF2-40B4-BE49-F238E27FC236}">
                  <a16:creationId xmlns:a16="http://schemas.microsoft.com/office/drawing/2014/main" id="{7D53D0E1-1BF1-5DFC-F7BB-BF811CB114D9}"/>
                </a:ext>
              </a:extLst>
            </p:cNvPr>
            <p:cNvSpPr/>
            <p:nvPr/>
          </p:nvSpPr>
          <p:spPr>
            <a:xfrm>
              <a:off x="5675075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2" name="Image 1" descr="Lecture de l’abeille de dessin animé">
            <a:extLst>
              <a:ext uri="{FF2B5EF4-FFF2-40B4-BE49-F238E27FC236}">
                <a16:creationId xmlns:a16="http://schemas.microsoft.com/office/drawing/2014/main" id="{53756540-A4C8-C9FF-5F4D-37A0B627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6751CA-5A5F-ED05-7FEE-BA61C458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038933C1-A362-1DA9-D4BF-1CCD79B3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IV. B – RECOMMANDATIONS STRATEGIQUES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8279D6-622A-32A2-5DAF-068E625F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33</a:t>
            </a:fld>
            <a:endParaRPr lang="fr-FR" noProof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473B4D4-ACB1-8DEF-8DBC-93257138DA20}"/>
              </a:ext>
            </a:extLst>
          </p:cNvPr>
          <p:cNvGrpSpPr>
            <a:grpSpLocks noChangeAspect="1"/>
          </p:cNvGrpSpPr>
          <p:nvPr/>
        </p:nvGrpSpPr>
        <p:grpSpPr>
          <a:xfrm>
            <a:off x="8902724" y="154290"/>
            <a:ext cx="540000" cy="540000"/>
            <a:chOff x="5363566" y="2698153"/>
            <a:chExt cx="1461693" cy="146169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4AC99C1-ED36-5318-295B-4AA508D3E1C4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" name="Rectangle 12" descr="Presse-papiers vérifié contour">
              <a:extLst>
                <a:ext uri="{FF2B5EF4-FFF2-40B4-BE49-F238E27FC236}">
                  <a16:creationId xmlns:a16="http://schemas.microsoft.com/office/drawing/2014/main" id="{DE8530E5-9950-524F-CD45-D328B917C573}"/>
                </a:ext>
              </a:extLst>
            </p:cNvPr>
            <p:cNvSpPr/>
            <p:nvPr/>
          </p:nvSpPr>
          <p:spPr>
            <a:xfrm>
              <a:off x="5675075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DCA4EF8-2F81-F329-A2AD-79C56CB75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9410"/>
              </p:ext>
            </p:extLst>
          </p:nvPr>
        </p:nvGraphicFramePr>
        <p:xfrm>
          <a:off x="1125860" y="1412776"/>
          <a:ext cx="9505056" cy="4445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120097028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3555440170"/>
                    </a:ext>
                  </a:extLst>
                </a:gridCol>
              </a:tblGrid>
              <a:tr h="606925">
                <a:tc>
                  <a:txBody>
                    <a:bodyPr/>
                    <a:lstStyle/>
                    <a:p>
                      <a:r>
                        <a:rPr lang="fr-FR" dirty="0"/>
                        <a:t>AXE</a:t>
                      </a:r>
                    </a:p>
                  </a:txBody>
                  <a:tcPr>
                    <a:solidFill>
                      <a:srgbClr val="3A72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 recommandée</a:t>
                      </a:r>
                    </a:p>
                  </a:txBody>
                  <a:tcPr>
                    <a:solidFill>
                      <a:srgbClr val="3A7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67257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Clients </a:t>
                      </a:r>
                      <a:r>
                        <a:rPr lang="fr-FR" dirty="0" err="1"/>
                        <a:t>BtB</a:t>
                      </a:r>
                      <a:endParaRPr lang="fr-FR" dirty="0"/>
                    </a:p>
                    <a:p>
                      <a:endParaRPr lang="fr-FR" dirty="0"/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FIDELISATION par des offres spécifiques (volumes, services dédiés)</a:t>
                      </a:r>
                    </a:p>
                    <a:p>
                      <a:r>
                        <a:rPr lang="fr-FR" dirty="0"/>
                        <a:t>CONQUÊTE de nouvelles relations </a:t>
                      </a:r>
                      <a:r>
                        <a:rPr lang="fr-FR" dirty="0" err="1"/>
                        <a:t>BtB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916309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r>
                        <a:rPr lang="fr-FR" dirty="0"/>
                        <a:t>Cat 0 &amp; 1</a:t>
                      </a:r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DYNAMISER : Relancer l’offre : </a:t>
                      </a:r>
                      <a:br>
                        <a:rPr lang="fr-FR" dirty="0"/>
                      </a:br>
                      <a:r>
                        <a:rPr lang="fr-FR" dirty="0"/>
                        <a:t>nouvelles références, offres groupées, communication adaptée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92843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r>
                        <a:rPr lang="fr-FR" dirty="0"/>
                        <a:t>Cat 2</a:t>
                      </a:r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FIDELISER-CONQUERIR : cibler les 18–28 ans, </a:t>
                      </a:r>
                      <a:br>
                        <a:rPr lang="fr-FR" dirty="0"/>
                      </a:br>
                      <a:r>
                        <a:rPr lang="fr-FR" dirty="0"/>
                        <a:t>TESTER : élargissement à 30–35ans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757388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Ciblage clients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Communication personnalisée PAR TRANCHE D’AGE </a:t>
                      </a:r>
                      <a:br>
                        <a:rPr lang="fr-FR" dirty="0"/>
                      </a:br>
                      <a:r>
                        <a:rPr lang="fr-FR" dirty="0"/>
                        <a:t>(recommandation produit, promotions ciblées)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385782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r>
                        <a:rPr lang="fr-FR" dirty="0"/>
                        <a:t>Pilotage Marketing</a:t>
                      </a:r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ETUDE sur l’impact des précédentes promotions/publicités pour comprendre les pics de CA, ainsi que des incidents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840309"/>
                  </a:ext>
                </a:extLst>
              </a:tr>
              <a:tr h="606925">
                <a:tc>
                  <a:txBody>
                    <a:bodyPr/>
                    <a:lstStyle/>
                    <a:p>
                      <a:r>
                        <a:rPr lang="fr-FR" dirty="0"/>
                        <a:t>Suivi de performance</a:t>
                      </a:r>
                    </a:p>
                  </a:txBody>
                  <a:tcPr>
                    <a:solidFill>
                      <a:srgbClr val="597D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Mettre en place un TABLEAU de BORD MENSUEL </a:t>
                      </a:r>
                      <a:br>
                        <a:rPr lang="fr-FR" dirty="0"/>
                      </a:br>
                      <a:r>
                        <a:rPr lang="fr-FR" dirty="0"/>
                        <a:t>(KPI , Profils clients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16274"/>
                  </a:ext>
                </a:extLst>
              </a:tr>
            </a:tbl>
          </a:graphicData>
        </a:graphic>
      </p:graphicFrame>
      <p:pic>
        <p:nvPicPr>
          <p:cNvPr id="4" name="Image 3" descr="Lecture de l’abeille de dessin animé">
            <a:extLst>
              <a:ext uri="{FF2B5EF4-FFF2-40B4-BE49-F238E27FC236}">
                <a16:creationId xmlns:a16="http://schemas.microsoft.com/office/drawing/2014/main" id="{17C19CDE-6566-6BDC-9647-56FB89D17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2140C-B880-D889-D752-D66F2D25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lien entre Age et  Total d’Achat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4ABA64AD-D574-0C3A-BAE7-28E3F4B3D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834" y="1058229"/>
            <a:ext cx="5219700" cy="428625"/>
          </a:xfrm>
          <a:noFill/>
          <a:ln w="19050" cap="flat">
            <a:solidFill>
              <a:srgbClr val="333C6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51A9A5-C6A3-1190-AF52-493B1B0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34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31970C3-12C9-FE62-D664-C85F6EDAFF31}"/>
              </a:ext>
            </a:extLst>
          </p:cNvPr>
          <p:cNvGrpSpPr>
            <a:grpSpLocks noChangeAspect="1"/>
          </p:cNvGrpSpPr>
          <p:nvPr/>
        </p:nvGrpSpPr>
        <p:grpSpPr>
          <a:xfrm>
            <a:off x="467996" y="936000"/>
            <a:ext cx="4432700" cy="3756240"/>
            <a:chOff x="5020182" y="964147"/>
            <a:chExt cx="2858190" cy="242200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8C52FA4-26F6-098B-8EC7-90D07062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6" t="1593" r="-206" b="997"/>
            <a:stretch/>
          </p:blipFill>
          <p:spPr>
            <a:xfrm>
              <a:off x="5020182" y="964147"/>
              <a:ext cx="2858190" cy="21420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7A19B5A3-2E23-25DE-D952-5CC12F69CD4C}"/>
                </a:ext>
              </a:extLst>
            </p:cNvPr>
            <p:cNvSpPr txBox="1">
              <a:spLocks/>
            </p:cNvSpPr>
            <p:nvPr/>
          </p:nvSpPr>
          <p:spPr>
            <a:xfrm>
              <a:off x="5020182" y="3109154"/>
              <a:ext cx="2858190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Total d’Achat Moyen selon l’Age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8BFD864D-170B-DF2A-01B7-3D146EDBDA4F}"/>
              </a:ext>
            </a:extLst>
          </p:cNvPr>
          <p:cNvSpPr txBox="1">
            <a:spLocks/>
          </p:cNvSpPr>
          <p:nvPr/>
        </p:nvSpPr>
        <p:spPr>
          <a:xfrm>
            <a:off x="440580" y="5163191"/>
            <a:ext cx="4460116" cy="960562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Augmentation entre 20 et 50 ans</a:t>
            </a:r>
          </a:p>
          <a:p>
            <a:r>
              <a:rPr lang="fr-FR" dirty="0"/>
              <a:t>Baisse nette après 50 ans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9104E36-702F-E0EF-1566-FAAE7A483097}"/>
              </a:ext>
            </a:extLst>
          </p:cNvPr>
          <p:cNvSpPr txBox="1">
            <a:spLocks/>
          </p:cNvSpPr>
          <p:nvPr/>
        </p:nvSpPr>
        <p:spPr>
          <a:xfrm>
            <a:off x="432000" y="4772136"/>
            <a:ext cx="446953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996321A3-6FC7-DB89-21DF-5F30F6B56DFB}"/>
              </a:ext>
            </a:extLst>
          </p:cNvPr>
          <p:cNvSpPr txBox="1">
            <a:spLocks/>
          </p:cNvSpPr>
          <p:nvPr/>
        </p:nvSpPr>
        <p:spPr>
          <a:xfrm>
            <a:off x="5238896" y="2073436"/>
            <a:ext cx="3004969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quant ) </a:t>
            </a:r>
            <a:br>
              <a:rPr lang="fr-FR" sz="1600" dirty="0"/>
            </a:br>
            <a:r>
              <a:rPr lang="fr-FR" sz="1600" dirty="0"/>
              <a:t>&amp; (Distributions non-normales)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de Spearman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B891D08-238D-D542-EC4F-B99F89E216CC}"/>
              </a:ext>
            </a:extLst>
          </p:cNvPr>
          <p:cNvSpPr txBox="1">
            <a:spLocks/>
          </p:cNvSpPr>
          <p:nvPr/>
        </p:nvSpPr>
        <p:spPr>
          <a:xfrm>
            <a:off x="5230316" y="1682381"/>
            <a:ext cx="301131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83CA470-C953-ABF1-5B5D-5B1256C8F198}"/>
              </a:ext>
            </a:extLst>
          </p:cNvPr>
          <p:cNvGrpSpPr/>
          <p:nvPr/>
        </p:nvGrpSpPr>
        <p:grpSpPr>
          <a:xfrm>
            <a:off x="5264090" y="3545267"/>
            <a:ext cx="2971800" cy="1220175"/>
            <a:chOff x="8182644" y="3429000"/>
            <a:chExt cx="2971800" cy="122017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10FE838-A515-6B0E-5F20-390205BC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644" y="3830025"/>
              <a:ext cx="2971800" cy="819150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514F041D-9505-69F1-A86B-4B9A34A8C56B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4B727115-B30C-13D3-03BD-5DF585869DFB}"/>
              </a:ext>
            </a:extLst>
          </p:cNvPr>
          <p:cNvSpPr txBox="1">
            <a:spLocks/>
          </p:cNvSpPr>
          <p:nvPr/>
        </p:nvSpPr>
        <p:spPr>
          <a:xfrm>
            <a:off x="8544376" y="2090060"/>
            <a:ext cx="3438280" cy="3993940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Age et Total d’Achat </a:t>
            </a:r>
            <a:br>
              <a:rPr lang="fr-FR" sz="1600" b="1" dirty="0"/>
            </a:br>
            <a:r>
              <a:rPr lang="fr-FR" sz="1600" b="1" dirty="0"/>
              <a:t>non indépendants</a:t>
            </a:r>
          </a:p>
          <a:p>
            <a:r>
              <a:rPr lang="fr-FR" sz="1600" dirty="0"/>
              <a:t>Coeff de Corr = -0.73 (proche -1)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Corrélation négative forte</a:t>
            </a:r>
          </a:p>
          <a:p>
            <a:r>
              <a:rPr lang="fr-FR" sz="1600" dirty="0"/>
              <a:t>Tendance confirmée :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Plus l’Age augmente </a:t>
            </a:r>
            <a:br>
              <a:rPr lang="fr-FR" sz="1600" b="1" dirty="0"/>
            </a:br>
            <a:r>
              <a:rPr lang="fr-FR" sz="1600" b="1" dirty="0"/>
              <a:t>plus le Total d’Achat baisse</a:t>
            </a:r>
            <a:endParaRPr lang="fr-FR" sz="1600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9603CBE-C785-EFBC-D0E2-A2198D04C8DF}"/>
              </a:ext>
            </a:extLst>
          </p:cNvPr>
          <p:cNvSpPr txBox="1">
            <a:spLocks/>
          </p:cNvSpPr>
          <p:nvPr/>
        </p:nvSpPr>
        <p:spPr>
          <a:xfrm>
            <a:off x="8542684" y="1682382"/>
            <a:ext cx="3422118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27690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1DA0AF-05C3-D19D-D007-A9C2747F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51EFA-0F8F-5870-39C5-D0BD9BF5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lien entre Age et  Total d’Achat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CA7F4C1-33F6-CD2E-5CFE-06F6B90A0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5362" y="1058229"/>
            <a:ext cx="5219700" cy="428625"/>
          </a:xfrm>
          <a:noFill/>
          <a:ln w="19050" cap="flat">
            <a:solidFill>
              <a:srgbClr val="333C6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A942CD-8406-907C-EA99-25597ADC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35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D3E5AEA-3659-9152-9F65-83DF28E0D03C}"/>
              </a:ext>
            </a:extLst>
          </p:cNvPr>
          <p:cNvGrpSpPr>
            <a:grpSpLocks noChangeAspect="1"/>
          </p:cNvGrpSpPr>
          <p:nvPr/>
        </p:nvGrpSpPr>
        <p:grpSpPr>
          <a:xfrm>
            <a:off x="468000" y="936000"/>
            <a:ext cx="4035061" cy="3419282"/>
            <a:chOff x="5020182" y="964147"/>
            <a:chExt cx="2858190" cy="242200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30DD19D-9909-AE10-CD63-36BDD2BA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4" r="484"/>
            <a:stretch/>
          </p:blipFill>
          <p:spPr>
            <a:xfrm>
              <a:off x="5020182" y="964147"/>
              <a:ext cx="2858190" cy="21420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</p:pic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57B4C304-A2BD-3EFB-3F0E-E604F6AA1235}"/>
                </a:ext>
              </a:extLst>
            </p:cNvPr>
            <p:cNvSpPr txBox="1">
              <a:spLocks/>
            </p:cNvSpPr>
            <p:nvPr/>
          </p:nvSpPr>
          <p:spPr>
            <a:xfrm>
              <a:off x="5020182" y="3109154"/>
              <a:ext cx="2858190" cy="276999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Total d’Achat Moyen selon l’Age</a:t>
              </a:r>
            </a:p>
          </p:txBody>
        </p:sp>
      </p:grp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B5457C86-FDCC-CB9E-B272-F74CB1D87D2D}"/>
              </a:ext>
            </a:extLst>
          </p:cNvPr>
          <p:cNvSpPr txBox="1">
            <a:spLocks/>
          </p:cNvSpPr>
          <p:nvPr/>
        </p:nvSpPr>
        <p:spPr>
          <a:xfrm>
            <a:off x="432000" y="4844702"/>
            <a:ext cx="4062745" cy="1239298"/>
          </a:xfrm>
          <a:prstGeom prst="rect">
            <a:avLst/>
          </a:prstGeom>
          <a:noFill/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Augmentation entre 20 et 50 ans</a:t>
            </a:r>
          </a:p>
          <a:p>
            <a:r>
              <a:rPr lang="fr-FR" dirty="0"/>
              <a:t>Baisse nette après 50 ans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20EB73F-9646-6AC2-92E3-FFB0BA1A7689}"/>
              </a:ext>
            </a:extLst>
          </p:cNvPr>
          <p:cNvSpPr txBox="1">
            <a:spLocks/>
          </p:cNvSpPr>
          <p:nvPr/>
        </p:nvSpPr>
        <p:spPr>
          <a:xfrm>
            <a:off x="423420" y="4453647"/>
            <a:ext cx="407132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Observations</a:t>
            </a:r>
          </a:p>
        </p:txBody>
      </p:sp>
      <p:sp>
        <p:nvSpPr>
          <p:cNvPr id="10" name="Espace réservé du contenu 13">
            <a:extLst>
              <a:ext uri="{FF2B5EF4-FFF2-40B4-BE49-F238E27FC236}">
                <a16:creationId xmlns:a16="http://schemas.microsoft.com/office/drawing/2014/main" id="{74D2A023-6BA4-8C63-312C-4EEEFA49D599}"/>
              </a:ext>
            </a:extLst>
          </p:cNvPr>
          <p:cNvSpPr txBox="1">
            <a:spLocks/>
          </p:cNvSpPr>
          <p:nvPr/>
        </p:nvSpPr>
        <p:spPr>
          <a:xfrm>
            <a:off x="4720249" y="2073437"/>
            <a:ext cx="3004969" cy="1239298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(2 var quant ) </a:t>
            </a:r>
            <a:br>
              <a:rPr lang="fr-FR" sz="1600" dirty="0"/>
            </a:br>
            <a:r>
              <a:rPr lang="fr-FR" sz="1600" dirty="0"/>
              <a:t>&amp; (Distributions non-normales)</a:t>
            </a: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=&gt; </a:t>
            </a:r>
            <a:r>
              <a:rPr lang="fr-FR" sz="1600" b="1" dirty="0"/>
              <a:t>Test de Spearman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CB696FA-A4D1-4008-EA9F-4690B884968A}"/>
              </a:ext>
            </a:extLst>
          </p:cNvPr>
          <p:cNvSpPr txBox="1">
            <a:spLocks/>
          </p:cNvSpPr>
          <p:nvPr/>
        </p:nvSpPr>
        <p:spPr>
          <a:xfrm>
            <a:off x="4711669" y="1682382"/>
            <a:ext cx="3011315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Choix du test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418F044-B777-1BF8-5A8E-C367C18DD7F8}"/>
              </a:ext>
            </a:extLst>
          </p:cNvPr>
          <p:cNvGrpSpPr/>
          <p:nvPr/>
        </p:nvGrpSpPr>
        <p:grpSpPr>
          <a:xfrm>
            <a:off x="4751184" y="3402316"/>
            <a:ext cx="2971800" cy="1220175"/>
            <a:chOff x="8182644" y="3429000"/>
            <a:chExt cx="2971800" cy="122017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F5FA9C3-1DEE-A4C1-FC06-C43C9460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2644" y="3830025"/>
              <a:ext cx="2971800" cy="819150"/>
            </a:xfrm>
            <a:prstGeom prst="rect">
              <a:avLst/>
            </a:prstGeom>
            <a:noFill/>
            <a:ln w="19050" cap="flat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6BC263ED-AA87-35E7-B221-84B4D5A5DC93}"/>
                </a:ext>
              </a:extLst>
            </p:cNvPr>
            <p:cNvSpPr txBox="1">
              <a:spLocks/>
            </p:cNvSpPr>
            <p:nvPr/>
          </p:nvSpPr>
          <p:spPr>
            <a:xfrm>
              <a:off x="8182644" y="3429000"/>
              <a:ext cx="2971800" cy="39105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none" lIns="36000" tIns="36000" rIns="36000" bIns="36000" rtlCol="0" anchor="ctr" anchorCtr="0">
              <a:norm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Résultats</a:t>
              </a:r>
            </a:p>
          </p:txBody>
        </p:sp>
      </p:grp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3CB92411-E0A4-66C3-9C78-E20A73758899}"/>
              </a:ext>
            </a:extLst>
          </p:cNvPr>
          <p:cNvSpPr txBox="1">
            <a:spLocks/>
          </p:cNvSpPr>
          <p:nvPr/>
        </p:nvSpPr>
        <p:spPr>
          <a:xfrm>
            <a:off x="7894612" y="2090060"/>
            <a:ext cx="3798320" cy="3993940"/>
          </a:xfrm>
          <a:prstGeom prst="rect">
            <a:avLst/>
          </a:prstGeom>
          <a:solidFill>
            <a:srgbClr val="EDEDED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P&lt;&lt;0.05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200" dirty="0"/>
              <a:t>H0 rejetée, H1 validée</a:t>
            </a:r>
            <a:br>
              <a:rPr lang="fr-FR" sz="1600" dirty="0"/>
            </a:br>
            <a:r>
              <a:rPr lang="fr-FR" sz="1600" b="1" dirty="0"/>
              <a:t>Age et Total d’Achat </a:t>
            </a:r>
            <a:br>
              <a:rPr lang="fr-FR" sz="1600" b="1" dirty="0"/>
            </a:br>
            <a:r>
              <a:rPr lang="fr-FR" sz="1600" b="1" dirty="0"/>
              <a:t>non indépendants</a:t>
            </a:r>
          </a:p>
          <a:p>
            <a:r>
              <a:rPr lang="fr-FR" sz="1600" dirty="0"/>
              <a:t>Coeff de Corr = -0.73 (proche -1)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Corrélation négative forte</a:t>
            </a:r>
          </a:p>
          <a:p>
            <a:r>
              <a:rPr lang="fr-FR" sz="1600" dirty="0"/>
              <a:t>Tendance confirmée :</a:t>
            </a:r>
            <a:br>
              <a:rPr lang="fr-FR" sz="1600" dirty="0"/>
            </a:br>
            <a:r>
              <a:rPr lang="fr-FR" sz="1600" dirty="0"/>
              <a:t>=&gt;</a:t>
            </a:r>
            <a:r>
              <a:rPr lang="fr-FR" sz="1600" b="1" dirty="0"/>
              <a:t>Plus l’Age augmente </a:t>
            </a:r>
            <a:br>
              <a:rPr lang="fr-FR" sz="1600" b="1" dirty="0"/>
            </a:br>
            <a:r>
              <a:rPr lang="fr-FR" sz="1600" b="1" dirty="0"/>
              <a:t>plus le Total d’Achat baisse</a:t>
            </a:r>
            <a:endParaRPr lang="fr-FR" sz="1600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DA5664C-E72E-7B94-AD3E-912C4A3DF55E}"/>
              </a:ext>
            </a:extLst>
          </p:cNvPr>
          <p:cNvSpPr txBox="1">
            <a:spLocks/>
          </p:cNvSpPr>
          <p:nvPr/>
        </p:nvSpPr>
        <p:spPr>
          <a:xfrm>
            <a:off x="7894612" y="1682382"/>
            <a:ext cx="3780466" cy="391055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ctr" anchorCtr="0">
            <a:normAutofit/>
          </a:bodyPr>
          <a:lstStyle>
            <a:defPPr>
              <a:defRPr lang="en-US"/>
            </a:defPPr>
            <a:lvl1pPr indent="0" defTabSz="91412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Interprétations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2762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E7AD-9AEC-B723-89C8-0430A7C5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F9D3D-060D-A5E9-CEFA-FC00EC71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I.A – Le Contexte		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A8CEB9-0D25-EA27-1578-BD32E664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1BBB0-96F0-4077-A278-0F3FB5C104D3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3494B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7BD328-CD89-681A-1330-CF3501AC5C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6846" y="1302280"/>
            <a:ext cx="6125598" cy="1615827"/>
          </a:xfrm>
          <a:ln w="25400" cap="flat">
            <a:solidFill>
              <a:srgbClr val="333C6B"/>
            </a:solidFill>
          </a:ln>
        </p:spPr>
        <p:txBody>
          <a:bodyPr bIns="3600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L’ENTREPRISE</a:t>
            </a:r>
            <a:r>
              <a:rPr lang="fr-FR" sz="1600" b="1" i="0" u="sng" dirty="0">
                <a:solidFill>
                  <a:srgbClr val="271A38"/>
                </a:solidFill>
                <a:effectLst/>
                <a:latin typeface="Inter"/>
              </a:rPr>
              <a:t> :</a:t>
            </a:r>
            <a:endParaRPr lang="fr-FR" sz="1400" b="1" dirty="0">
              <a:solidFill>
                <a:srgbClr val="271A38"/>
              </a:solidFill>
              <a:latin typeface="Inter"/>
            </a:endParaRP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400" dirty="0">
                <a:solidFill>
                  <a:srgbClr val="271A38"/>
                </a:solidFill>
                <a:latin typeface="Inter"/>
              </a:rPr>
              <a:t>librairie physique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400" dirty="0">
                <a:solidFill>
                  <a:srgbClr val="271A38"/>
                </a:solidFill>
                <a:latin typeface="Inter"/>
              </a:rPr>
              <a:t>site de vente en ligne depuis 2 ans</a:t>
            </a:r>
            <a:endParaRPr lang="fr-FR" sz="1400" b="1" i="0" dirty="0">
              <a:solidFill>
                <a:srgbClr val="271A38"/>
              </a:solidFill>
              <a:effectLst/>
              <a:latin typeface="Inter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Font typeface="Arial" panose="020B0604020202020204" pitchFamily="34" charset="0"/>
              <a:buChar char="•"/>
            </a:pPr>
            <a:r>
              <a:rPr lang="fr-FR" sz="1600" b="1" i="0" u="sng" dirty="0">
                <a:solidFill>
                  <a:srgbClr val="271A38"/>
                </a:solidFill>
                <a:effectLst/>
                <a:latin typeface="Inter"/>
              </a:rPr>
              <a:t>BESOIN </a:t>
            </a:r>
            <a:r>
              <a:rPr lang="fr-FR" sz="1600" b="0" i="0" dirty="0">
                <a:solidFill>
                  <a:srgbClr val="271A38"/>
                </a:solidFill>
                <a:effectLst/>
                <a:latin typeface="Inter"/>
              </a:rPr>
              <a:t>: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buClr>
                <a:srgbClr val="333C6B"/>
              </a:buClr>
            </a:pPr>
            <a:r>
              <a:rPr lang="fr-FR" sz="1400" b="1" dirty="0">
                <a:solidFill>
                  <a:srgbClr val="271A38"/>
                </a:solidFill>
                <a:latin typeface="Inter"/>
              </a:rPr>
              <a:t>Mieux comprendre les données de l’activité en ligne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E347105-3DE3-8F86-A3D2-B0CF3A5DAC93}"/>
              </a:ext>
            </a:extLst>
          </p:cNvPr>
          <p:cNvSpPr txBox="1">
            <a:spLocks/>
          </p:cNvSpPr>
          <p:nvPr/>
        </p:nvSpPr>
        <p:spPr>
          <a:xfrm>
            <a:off x="256846" y="3335772"/>
            <a:ext cx="6125598" cy="1862048"/>
          </a:xfrm>
          <a:prstGeom prst="rect">
            <a:avLst/>
          </a:prstGeom>
          <a:ln w="25400" cap="flat">
            <a:solidFill>
              <a:srgbClr val="333C6B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u="sng" dirty="0"/>
              <a:t>OBJECTIFS 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</a:pPr>
            <a:r>
              <a:rPr lang="fr-FR" sz="1400" b="1" u="sng" dirty="0"/>
              <a:t>Calcul des Indicateurs de performance clés (KPI )de l’entreprise :</a:t>
            </a:r>
            <a:br>
              <a:rPr lang="fr-FR" sz="1400" b="1" u="sng" dirty="0"/>
            </a:br>
            <a:r>
              <a:rPr lang="fr-FR" sz="1400" dirty="0"/>
              <a:t>(CA, clients, transactions, produits 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</a:pPr>
            <a:r>
              <a:rPr lang="fr-FR" sz="1400" b="1" u="sng" dirty="0"/>
              <a:t>Zoom Références et Clients </a:t>
            </a:r>
            <a:r>
              <a:rPr lang="fr-FR" sz="1400" b="1" u="sng" dirty="0" err="1"/>
              <a:t>BtB</a:t>
            </a:r>
            <a:r>
              <a:rPr lang="fr-FR" sz="1400" b="1" u="sng" dirty="0"/>
              <a:t> (Courbe de Lorenz, CA)</a:t>
            </a:r>
            <a:br>
              <a:rPr lang="fr-FR" sz="1400" b="1" u="sng" dirty="0"/>
            </a:br>
            <a:r>
              <a:rPr lang="fr-FR" sz="1400" dirty="0"/>
              <a:t>=&gt; Pour décider de créer des offres, adapter des prix…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</a:pPr>
            <a:r>
              <a:rPr lang="fr-FR" sz="1400" b="1" u="sng" dirty="0"/>
              <a:t>Analyse des profils clients (</a:t>
            </a:r>
            <a:r>
              <a:rPr lang="fr-FR" sz="1400" b="1" u="sng" dirty="0" err="1"/>
              <a:t>BtC</a:t>
            </a:r>
            <a:r>
              <a:rPr lang="fr-FR" sz="1400" b="1" u="sng" dirty="0"/>
              <a:t>)</a:t>
            </a:r>
            <a:br>
              <a:rPr lang="fr-FR" sz="1400" b="1" u="sng" dirty="0"/>
            </a:br>
            <a:r>
              <a:rPr lang="fr-FR" sz="1400" dirty="0"/>
              <a:t>=&gt; pour mieux adapter sa STRATEGIE CLIENT (communication, offres …)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E5C247-A56C-8F51-3B8D-0B84CE5D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13" r="11713"/>
          <a:stretch/>
        </p:blipFill>
        <p:spPr>
          <a:xfrm>
            <a:off x="8110636" y="1294853"/>
            <a:ext cx="2209203" cy="1630680"/>
          </a:xfrm>
          <a:prstGeom prst="rect">
            <a:avLst/>
          </a:prstGeom>
          <a:ln w="19050">
            <a:solidFill>
              <a:srgbClr val="333C6B"/>
            </a:solidFill>
          </a:ln>
        </p:spPr>
      </p:pic>
      <p:pic>
        <p:nvPicPr>
          <p:cNvPr id="5" name="Image 4" descr="Lecture de l’abeille de dessin animé">
            <a:extLst>
              <a:ext uri="{FF2B5EF4-FFF2-40B4-BE49-F238E27FC236}">
                <a16:creationId xmlns:a16="http://schemas.microsoft.com/office/drawing/2014/main" id="{B7BE5C3B-5D03-3C15-2611-F3254D5C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828" y="3140968"/>
            <a:ext cx="733425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D4A54-FAC4-CEE7-231E-8B8F1676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F43DE-1D78-054F-0652-00E7947A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I.B - Méthodologie de l’analyse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CDCABE-1C2F-3359-1B0E-DC9C8808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1BBB0-96F0-4077-A278-0F3FB5C104D3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3494BA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552DC-BEF7-640A-087D-AD95D62C88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1397579"/>
            <a:ext cx="4536000" cy="2860412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36000" rtlCol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SOURCE :</a:t>
            </a:r>
            <a:r>
              <a:rPr lang="fr-FR" sz="1600" b="1" dirty="0">
                <a:solidFill>
                  <a:srgbClr val="271A38"/>
                </a:solidFill>
                <a:latin typeface="Inter"/>
              </a:rPr>
              <a:t> </a:t>
            </a:r>
            <a:br>
              <a:rPr lang="fr-FR" sz="1600" b="1" dirty="0">
                <a:solidFill>
                  <a:srgbClr val="271A38"/>
                </a:solidFill>
                <a:latin typeface="Inter"/>
              </a:rPr>
            </a:br>
            <a:r>
              <a:rPr lang="fr-FR" sz="1600" b="1" dirty="0">
                <a:solidFill>
                  <a:srgbClr val="271A38"/>
                </a:solidFill>
                <a:latin typeface="Inter"/>
              </a:rPr>
              <a:t>site internet LAPAGE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PERIODE de l’ETUDE :</a:t>
            </a:r>
            <a:r>
              <a:rPr lang="fr-FR" sz="1600" b="1" dirty="0">
                <a:solidFill>
                  <a:srgbClr val="271A38"/>
                </a:solidFill>
                <a:latin typeface="Inter"/>
              </a:rPr>
              <a:t> </a:t>
            </a:r>
            <a:br>
              <a:rPr lang="fr-FR" sz="1600" b="1" dirty="0">
                <a:solidFill>
                  <a:srgbClr val="271A38"/>
                </a:solidFill>
                <a:latin typeface="Inter"/>
              </a:rPr>
            </a:br>
            <a:r>
              <a:rPr lang="fr-FR" sz="1600" b="1" dirty="0">
                <a:solidFill>
                  <a:srgbClr val="271A38"/>
                </a:solidFill>
                <a:latin typeface="Inter"/>
              </a:rPr>
              <a:t>01/03/2021 au 28/02/2023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3 Tables : 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200" b="1" dirty="0">
                <a:solidFill>
                  <a:srgbClr val="271A38"/>
                </a:solidFill>
                <a:latin typeface="Inter"/>
              </a:rPr>
              <a:t>Transaction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: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id_prod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, date,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session_id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client_id</a:t>
            </a:r>
            <a:br>
              <a:rPr lang="fr-FR" sz="1200" dirty="0">
                <a:solidFill>
                  <a:srgbClr val="271A38"/>
                </a:solidFill>
                <a:latin typeface="Inter"/>
              </a:rPr>
            </a:br>
            <a:r>
              <a:rPr lang="fr-FR" sz="1200" dirty="0">
                <a:solidFill>
                  <a:srgbClr val="271A38"/>
                </a:solidFill>
                <a:latin typeface="Inter"/>
              </a:rPr>
              <a:t>(1 transaction= 1 livre) (687 534  non vides)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200" b="1" dirty="0" err="1">
                <a:solidFill>
                  <a:srgbClr val="271A38"/>
                </a:solidFill>
                <a:latin typeface="Inter"/>
              </a:rPr>
              <a:t>customers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: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client_id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sex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birth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(8 621 clients)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200" b="1" dirty="0" err="1">
                <a:solidFill>
                  <a:srgbClr val="271A38"/>
                </a:solidFill>
                <a:latin typeface="Inter"/>
              </a:rPr>
              <a:t>products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: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id_prod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price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categ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(3 286 produits)</a:t>
            </a:r>
          </a:p>
        </p:txBody>
      </p:sp>
      <p:pic>
        <p:nvPicPr>
          <p:cNvPr id="13" name="Graphic 9" descr="Magnifying glass">
            <a:extLst>
              <a:ext uri="{FF2B5EF4-FFF2-40B4-BE49-F238E27FC236}">
                <a16:creationId xmlns:a16="http://schemas.microsoft.com/office/drawing/2014/main" id="{6F976C00-67E3-582A-D11B-906A78510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6660" y="101126"/>
            <a:ext cx="640080" cy="6400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B3C44B9-E5B3-B1F9-CCEA-FB3FA04037AD}"/>
              </a:ext>
            </a:extLst>
          </p:cNvPr>
          <p:cNvSpPr txBox="1"/>
          <p:nvPr/>
        </p:nvSpPr>
        <p:spPr>
          <a:xfrm>
            <a:off x="8537766" y="6582273"/>
            <a:ext cx="3332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defRPr/>
            </a:pPr>
            <a:r>
              <a:rPr lang="en-US" sz="1100" dirty="0">
                <a:solidFill>
                  <a:schemeClr val="bg1"/>
                </a:solidFill>
                <a:latin typeface="Aptos" panose="02110004020202020204"/>
                <a:hlinkClick r:id="rId5"/>
              </a:rPr>
              <a:t>Excel Logos icons created by </a:t>
            </a:r>
            <a:r>
              <a:rPr lang="en-US" sz="1100" dirty="0" err="1">
                <a:solidFill>
                  <a:schemeClr val="bg1"/>
                </a:solidFill>
                <a:latin typeface="Aptos" panose="02110004020202020204"/>
                <a:hlinkClick r:id="rId5"/>
              </a:rPr>
              <a:t>pocike</a:t>
            </a:r>
            <a:r>
              <a:rPr lang="en-US" sz="1100" dirty="0">
                <a:solidFill>
                  <a:schemeClr val="bg1"/>
                </a:solidFill>
                <a:latin typeface="Aptos" panose="02110004020202020204"/>
                <a:hlinkClick r:id="rId5"/>
              </a:rPr>
              <a:t> - </a:t>
            </a:r>
            <a:r>
              <a:rPr lang="en-US" sz="1100" dirty="0" err="1">
                <a:solidFill>
                  <a:schemeClr val="bg1"/>
                </a:solidFill>
                <a:latin typeface="Aptos" panose="02110004020202020204"/>
                <a:hlinkClick r:id="rId5"/>
              </a:rPr>
              <a:t>Flaticon</a:t>
            </a:r>
            <a:endParaRPr lang="en-US" sz="1100" dirty="0">
              <a:solidFill>
                <a:schemeClr val="bg1"/>
              </a:solidFill>
              <a:latin typeface="Aptos" panose="02110004020202020204"/>
            </a:endParaRPr>
          </a:p>
          <a:p>
            <a:pPr algn="r" defTabSz="914126">
              <a:defRPr/>
            </a:pPr>
            <a:endParaRPr lang="en-US" sz="11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D6A49C6-0E95-0E08-833B-F06EFF1F06B5}"/>
              </a:ext>
            </a:extLst>
          </p:cNvPr>
          <p:cNvSpPr txBox="1">
            <a:spLocks/>
          </p:cNvSpPr>
          <p:nvPr/>
        </p:nvSpPr>
        <p:spPr>
          <a:xfrm>
            <a:off x="540000" y="1124743"/>
            <a:ext cx="4536000" cy="252000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t">
            <a:normAutofit lnSpcReduction="1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None/>
            </a:pPr>
            <a:r>
              <a:rPr lang="fr-FR" sz="1200" b="1" dirty="0"/>
              <a:t>LES DONNES :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A16AA5E-0EB4-5689-5416-D6FA15F2CC75}"/>
              </a:ext>
            </a:extLst>
          </p:cNvPr>
          <p:cNvSpPr txBox="1">
            <a:spLocks/>
          </p:cNvSpPr>
          <p:nvPr/>
        </p:nvSpPr>
        <p:spPr>
          <a:xfrm>
            <a:off x="5710285" y="1124743"/>
            <a:ext cx="6048000" cy="252000"/>
          </a:xfrm>
          <a:prstGeom prst="rect">
            <a:avLst/>
          </a:prstGeom>
          <a:gradFill>
            <a:gsLst>
              <a:gs pos="76000">
                <a:srgbClr val="7DA8CA"/>
              </a:gs>
              <a:gs pos="0">
                <a:srgbClr val="7DA8CA"/>
              </a:gs>
              <a:gs pos="100000">
                <a:schemeClr val="bg1"/>
              </a:gs>
            </a:gsLst>
            <a:lin ang="2700000" scaled="1"/>
          </a:gradFill>
          <a:ln w="19050" cap="flat">
            <a:solidFill>
              <a:srgbClr val="333C6B"/>
            </a:solidFill>
          </a:ln>
        </p:spPr>
        <p:txBody>
          <a:bodyPr vert="horz" wrap="none" lIns="36000" tIns="36000" rIns="36000" bIns="36000" rtlCol="0" anchor="t">
            <a:normAutofit lnSpcReduction="1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3C6B"/>
              </a:buClr>
              <a:buNone/>
            </a:pPr>
            <a:r>
              <a:rPr lang="fr-FR" sz="1200" b="1" dirty="0"/>
              <a:t>TRAITEMENT DES DONNEES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33B8453-E19B-8ABE-9AF7-CC69E1794FBF}"/>
              </a:ext>
            </a:extLst>
          </p:cNvPr>
          <p:cNvSpPr txBox="1">
            <a:spLocks/>
          </p:cNvSpPr>
          <p:nvPr/>
        </p:nvSpPr>
        <p:spPr>
          <a:xfrm>
            <a:off x="5710286" y="1401467"/>
            <a:ext cx="6048000" cy="4240621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36000" rtlCol="0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Import des données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Nettoyage de données :</a:t>
            </a:r>
            <a:r>
              <a:rPr lang="fr-FR" sz="1600" dirty="0">
                <a:solidFill>
                  <a:srgbClr val="271A38"/>
                </a:solidFill>
                <a:latin typeface="Inter"/>
              </a:rPr>
              <a:t> 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200" dirty="0">
                <a:solidFill>
                  <a:srgbClr val="271A38"/>
                </a:solidFill>
                <a:latin typeface="Inter"/>
              </a:rPr>
              <a:t>Suppressions de lignes vides,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retypage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 de colonnes, 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200" dirty="0">
                <a:solidFill>
                  <a:srgbClr val="271A38"/>
                </a:solidFill>
                <a:latin typeface="Inter"/>
              </a:rPr>
              <a:t>Vérif° de doublons, créa° de colonnes calculées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Jointures des 3 tables  </a:t>
            </a:r>
            <a:r>
              <a:rPr lang="fr-FR" sz="1600" dirty="0">
                <a:solidFill>
                  <a:srgbClr val="271A38"/>
                </a:solidFill>
                <a:latin typeface="Inter"/>
              </a:rPr>
              <a:t>: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400" dirty="0">
                <a:solidFill>
                  <a:srgbClr val="271A38"/>
                </a:solidFill>
                <a:latin typeface="Inter"/>
              </a:rPr>
              <a:t>687 576 lignes</a:t>
            </a:r>
          </a:p>
          <a:p>
            <a:pPr marL="742813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400" dirty="0">
                <a:solidFill>
                  <a:srgbClr val="271A38"/>
                </a:solidFill>
                <a:latin typeface="Inter"/>
              </a:rPr>
              <a:t>687 534 transactions/ 8600 clients/ 3265 produits, </a:t>
            </a:r>
            <a:br>
              <a:rPr lang="fr-FR" sz="1400" dirty="0">
                <a:solidFill>
                  <a:srgbClr val="271A38"/>
                </a:solidFill>
                <a:latin typeface="Inter"/>
              </a:rPr>
            </a:br>
            <a:r>
              <a:rPr lang="fr-FR" sz="1400" dirty="0">
                <a:solidFill>
                  <a:srgbClr val="271A38"/>
                </a:solidFill>
                <a:latin typeface="Inter"/>
              </a:rPr>
              <a:t>(+21 clients+21 produits sans transaction)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Transformation pour Analyse </a:t>
            </a:r>
            <a:br>
              <a:rPr lang="fr-FR" sz="1600" b="1" u="sng" dirty="0">
                <a:solidFill>
                  <a:srgbClr val="271A38"/>
                </a:solidFill>
                <a:latin typeface="Inter"/>
              </a:rPr>
            </a:br>
            <a:r>
              <a:rPr lang="fr-FR" sz="1200" dirty="0">
                <a:solidFill>
                  <a:srgbClr val="271A38"/>
                </a:solidFill>
                <a:latin typeface="Inter"/>
              </a:rPr>
              <a:t>(Calcul de nouvelles colonnes et création de Tables d’analyse)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Analyse de KPI 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(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entrerprise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, Références, </a:t>
            </a:r>
            <a:r>
              <a:rPr lang="fr-FR" sz="1200" dirty="0" err="1">
                <a:solidFill>
                  <a:srgbClr val="271A38"/>
                </a:solidFill>
                <a:latin typeface="Inter"/>
              </a:rPr>
              <a:t>BtB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Tests statistiques de corrélation 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(profils clients BTC)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Sortie de tables csv </a:t>
            </a:r>
            <a:r>
              <a:rPr lang="fr-FR" sz="1200" dirty="0">
                <a:solidFill>
                  <a:srgbClr val="271A38"/>
                </a:solidFill>
                <a:latin typeface="Inter"/>
              </a:rPr>
              <a:t>( liste des produits invendus)</a:t>
            </a:r>
          </a:p>
        </p:txBody>
      </p:sp>
      <p:pic>
        <p:nvPicPr>
          <p:cNvPr id="15" name="Image 14" descr="Une image contenant clipart, symbole, Graphique, dessin humoristique&#10;&#10;Description générée automatiquement">
            <a:extLst>
              <a:ext uri="{FF2B5EF4-FFF2-40B4-BE49-F238E27FC236}">
                <a16:creationId xmlns:a16="http://schemas.microsoft.com/office/drawing/2014/main" id="{87ABB41B-C632-CB17-2FDD-363EBED29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45" y="1630014"/>
            <a:ext cx="633905" cy="6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10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6D25-721D-585E-0CEB-A058FC47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7C7127B-5CD3-9F89-895E-1BABDFF0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– ANALYSES des KPI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D92355D-FF51-011E-D450-E82F716D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A. EVOLUTION TEMPORELLE :</a:t>
            </a:r>
          </a:p>
          <a:p>
            <a:pPr lvl="1"/>
            <a:r>
              <a:rPr lang="fr-FR" dirty="0"/>
              <a:t>Chiffre d’affaires</a:t>
            </a:r>
          </a:p>
          <a:p>
            <a:pPr lvl="1"/>
            <a:r>
              <a:rPr lang="fr-FR" dirty="0"/>
              <a:t>Nombres de clients</a:t>
            </a:r>
          </a:p>
          <a:p>
            <a:pPr lvl="1"/>
            <a:r>
              <a:rPr lang="fr-FR" dirty="0"/>
              <a:t>Nombre de transactions</a:t>
            </a:r>
          </a:p>
          <a:p>
            <a:pPr lvl="1"/>
            <a:r>
              <a:rPr lang="fr-FR" dirty="0"/>
              <a:t>Nombre de produits</a:t>
            </a:r>
          </a:p>
          <a:p>
            <a:r>
              <a:rPr lang="fr-FR" b="1" dirty="0"/>
              <a:t>B. ZOOM sur les REFERENCES :</a:t>
            </a:r>
          </a:p>
          <a:p>
            <a:pPr lvl="1"/>
            <a:r>
              <a:rPr lang="fr-FR" dirty="0"/>
              <a:t>Top/Flop</a:t>
            </a:r>
          </a:p>
          <a:p>
            <a:r>
              <a:rPr lang="fr-FR" b="1" dirty="0"/>
              <a:t>C. INDICATEURS BTB</a:t>
            </a:r>
          </a:p>
          <a:p>
            <a:pPr lvl="1"/>
            <a:r>
              <a:rPr lang="fr-FR" dirty="0"/>
              <a:t>Courbe de Lorenz</a:t>
            </a:r>
          </a:p>
          <a:p>
            <a:pPr lvl="1"/>
            <a:r>
              <a:rPr lang="fr-FR" dirty="0"/>
              <a:t>CA </a:t>
            </a:r>
            <a:r>
              <a:rPr lang="fr-FR" dirty="0" err="1"/>
              <a:t>BtB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C6C3D2-67A0-464D-7E77-CF62F435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6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7957DEB-0BE5-C75D-54B5-E598D5A47110}"/>
              </a:ext>
            </a:extLst>
          </p:cNvPr>
          <p:cNvGrpSpPr>
            <a:grpSpLocks noChangeAspect="1"/>
          </p:cNvGrpSpPr>
          <p:nvPr/>
        </p:nvGrpSpPr>
        <p:grpSpPr>
          <a:xfrm>
            <a:off x="5086300" y="234000"/>
            <a:ext cx="540000" cy="540000"/>
            <a:chOff x="5363566" y="2698153"/>
            <a:chExt cx="1461693" cy="146169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9CCE014-8BF6-007D-A5F2-FCC1AB4B2654}"/>
                </a:ext>
              </a:extLst>
            </p:cNvPr>
            <p:cNvSpPr/>
            <p:nvPr/>
          </p:nvSpPr>
          <p:spPr>
            <a:xfrm>
              <a:off x="5363566" y="2698153"/>
              <a:ext cx="1461693" cy="1461693"/>
            </a:xfrm>
            <a:prstGeom prst="ellipse">
              <a:avLst/>
            </a:prstGeom>
            <a:solidFill>
              <a:srgbClr val="83AFC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7" name="Rectangle 6" descr="Bar chart">
              <a:extLst>
                <a:ext uri="{FF2B5EF4-FFF2-40B4-BE49-F238E27FC236}">
                  <a16:creationId xmlns:a16="http://schemas.microsoft.com/office/drawing/2014/main" id="{76A734C2-0DF4-075F-F51D-DC155DC2DB82}"/>
                </a:ext>
              </a:extLst>
            </p:cNvPr>
            <p:cNvSpPr/>
            <p:nvPr/>
          </p:nvSpPr>
          <p:spPr>
            <a:xfrm>
              <a:off x="5675074" y="3009662"/>
              <a:ext cx="838676" cy="83867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pic>
        <p:nvPicPr>
          <p:cNvPr id="8" name="Image 7" descr="Lecture de l’abeille de dessin animé">
            <a:extLst>
              <a:ext uri="{FF2B5EF4-FFF2-40B4-BE49-F238E27FC236}">
                <a16:creationId xmlns:a16="http://schemas.microsoft.com/office/drawing/2014/main" id="{B8529679-5915-AF4B-5D7C-29BF669B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" y="127705"/>
            <a:ext cx="440055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1AD2-E15C-DC95-4756-8C377CF8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D9CD5-4161-4292-F83A-AD7CD1E9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II.A - Evolution du Chiffre d’affaires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325516-88E7-F560-646B-C86241FA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000" y="972001"/>
            <a:ext cx="2839863" cy="2612698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fr-FR" dirty="0"/>
              <a:t>CA stable : </a:t>
            </a:r>
            <a:br>
              <a:rPr lang="fr-FR" dirty="0"/>
            </a:br>
            <a:r>
              <a:rPr lang="fr-FR" dirty="0"/>
              <a:t>+0,27% (+16K€)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dirty="0"/>
              <a:t>CA de 03/21 à 02/22</a:t>
            </a:r>
            <a:br>
              <a:rPr lang="fr-FR" dirty="0"/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fr-FR" dirty="0"/>
              <a:t> CA à 505 K€</a:t>
            </a:r>
          </a:p>
          <a:p>
            <a:r>
              <a:rPr lang="fr-FR" dirty="0"/>
              <a:t>Tendance saisonnière :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↑ ponctuelle</a:t>
            </a:r>
            <a:r>
              <a:rPr lang="fr-FR" dirty="0"/>
              <a:t> en mai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↑ ↑ </a:t>
            </a:r>
            <a:r>
              <a:rPr lang="fr-FR" dirty="0"/>
              <a:t>fin année (cadeaux)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D32100-A72C-DDC2-4878-55B39610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7</a:t>
            </a:fld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5BBC568-5B39-FFA9-A4F4-44934D12EC9A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" y="3630976"/>
            <a:ext cx="6814662" cy="2634384"/>
            <a:chOff x="5906314" y="3675083"/>
            <a:chExt cx="8434286" cy="357014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6B1C380-0E52-42F3-6FE3-62B45B72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10" b="3760"/>
            <a:stretch/>
          </p:blipFill>
          <p:spPr>
            <a:xfrm>
              <a:off x="5906314" y="3675083"/>
              <a:ext cx="8434286" cy="3204000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8" name="Espace réservé du contenu 2">
              <a:extLst>
                <a:ext uri="{FF2B5EF4-FFF2-40B4-BE49-F238E27FC236}">
                  <a16:creationId xmlns:a16="http://schemas.microsoft.com/office/drawing/2014/main" id="{EECFB41F-5202-7029-8B58-BB0600024D91}"/>
                </a:ext>
              </a:extLst>
            </p:cNvPr>
            <p:cNvSpPr txBox="1">
              <a:spLocks/>
            </p:cNvSpPr>
            <p:nvPr/>
          </p:nvSpPr>
          <p:spPr>
            <a:xfrm>
              <a:off x="5906314" y="6903718"/>
              <a:ext cx="8434286" cy="341513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CHIFFRE D’AFFAIRES quotidien (et Moyenne Mobile 14j)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7C88E96A-5BBE-86B3-F292-0D18E5BF1100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" y="972000"/>
            <a:ext cx="5400001" cy="2579734"/>
            <a:chOff x="5906314" y="3281233"/>
            <a:chExt cx="7500001" cy="358296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FE3084E-1836-2F01-E48F-2B951499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405" b="-1257"/>
            <a:stretch/>
          </p:blipFill>
          <p:spPr>
            <a:xfrm>
              <a:off x="5906315" y="3281233"/>
              <a:ext cx="7500000" cy="3201213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979D8FAF-F2BC-CDC9-AB73-41187ABF6DAE}"/>
                </a:ext>
              </a:extLst>
            </p:cNvPr>
            <p:cNvSpPr txBox="1">
              <a:spLocks/>
            </p:cNvSpPr>
            <p:nvPr/>
          </p:nvSpPr>
          <p:spPr>
            <a:xfrm>
              <a:off x="5906314" y="6514196"/>
              <a:ext cx="7500001" cy="350000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CHIFFRE D’AFFAIRES par mois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BCD287-A1D3-2850-2573-5761B819C34F}"/>
              </a:ext>
            </a:extLst>
          </p:cNvPr>
          <p:cNvGrpSpPr/>
          <p:nvPr/>
        </p:nvGrpSpPr>
        <p:grpSpPr>
          <a:xfrm>
            <a:off x="5580000" y="1000350"/>
            <a:ext cx="3600000" cy="2556000"/>
            <a:chOff x="5580000" y="972000"/>
            <a:chExt cx="3600000" cy="2556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39FDE623-9244-71C9-D765-8E363A28C6A0}"/>
                </a:ext>
              </a:extLst>
            </p:cNvPr>
            <p:cNvGrpSpPr/>
            <p:nvPr/>
          </p:nvGrpSpPr>
          <p:grpSpPr>
            <a:xfrm>
              <a:off x="5580000" y="972000"/>
              <a:ext cx="3600000" cy="2556000"/>
              <a:chOff x="3644883" y="667613"/>
              <a:chExt cx="3600000" cy="2556000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55085EA4-D519-F086-AF56-948A909D185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/>
              <a:srcRect t="-4991" b="7864"/>
              <a:stretch/>
            </p:blipFill>
            <p:spPr>
              <a:xfrm>
                <a:off x="3644883" y="667613"/>
                <a:ext cx="3600000" cy="2304000"/>
              </a:xfrm>
              <a:prstGeom prst="rect">
                <a:avLst/>
              </a:prstGeom>
              <a:solidFill>
                <a:schemeClr val="bg1"/>
              </a:soli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9" name="Espace réservé du contenu 2">
                <a:extLst>
                  <a:ext uri="{FF2B5EF4-FFF2-40B4-BE49-F238E27FC236}">
                    <a16:creationId xmlns:a16="http://schemas.microsoft.com/office/drawing/2014/main" id="{78A945E5-56CA-339C-1865-45E6731C2F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4883" y="2971613"/>
                <a:ext cx="3600000" cy="25200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Chiffre d’affaires par Exercice (en millions €)</a:t>
                </a:r>
              </a:p>
            </p:txBody>
          </p:sp>
        </p:grpSp>
        <p:pic>
          <p:nvPicPr>
            <p:cNvPr id="9" name="Image 8" descr="Lecture de l’abeille de dessin animé">
              <a:extLst>
                <a:ext uri="{FF2B5EF4-FFF2-40B4-BE49-F238E27FC236}">
                  <a16:creationId xmlns:a16="http://schemas.microsoft.com/office/drawing/2014/main" id="{518F63CE-5167-1369-8465-B23998575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3669" y="2492896"/>
              <a:ext cx="293370" cy="390144"/>
            </a:xfrm>
            <a:prstGeom prst="rect">
              <a:avLst/>
            </a:prstGeom>
          </p:spPr>
        </p:pic>
      </p:grp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889B495-1D91-C262-F0A9-FA8F4093E7B2}"/>
              </a:ext>
            </a:extLst>
          </p:cNvPr>
          <p:cNvSpPr txBox="1">
            <a:spLocks/>
          </p:cNvSpPr>
          <p:nvPr/>
        </p:nvSpPr>
        <p:spPr>
          <a:xfrm>
            <a:off x="7047107" y="3630976"/>
            <a:ext cx="5069718" cy="2612698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 constitué par un CA quotidien </a:t>
            </a:r>
          </a:p>
          <a:p>
            <a:pPr lvl="1"/>
            <a:r>
              <a:rPr lang="fr-FR" dirty="0"/>
              <a:t>très variable</a:t>
            </a:r>
          </a:p>
          <a:p>
            <a:pPr lvl="1"/>
            <a:r>
              <a:rPr lang="fr-FR" dirty="0"/>
              <a:t>sans saisonnalité évidente hebdo ou mensuelle (</a:t>
            </a:r>
            <a:r>
              <a:rPr lang="fr-FR" dirty="0" err="1"/>
              <a:t>cf</a:t>
            </a:r>
            <a:r>
              <a:rPr lang="fr-FR" dirty="0"/>
              <a:t> annexe)</a:t>
            </a:r>
          </a:p>
          <a:p>
            <a:r>
              <a:rPr lang="fr-FR" dirty="0"/>
              <a:t>événements importants :  </a:t>
            </a:r>
          </a:p>
          <a:p>
            <a:pPr lvl="1"/>
            <a:r>
              <a:rPr lang="fr-FR" dirty="0"/>
              <a:t>(09,10,11/2021 ; 02,03/2022 ) </a:t>
            </a:r>
          </a:p>
          <a:p>
            <a:pPr lvl="1"/>
            <a:r>
              <a:rPr lang="fr-FR" dirty="0"/>
              <a:t>inexpliqués par des phénomènes extérieurs. </a:t>
            </a:r>
          </a:p>
          <a:p>
            <a:pPr lvl="1"/>
            <a:r>
              <a:rPr lang="fr-FR" dirty="0"/>
              <a:t>Etudier phénomènes internes (promotions, ruptures de stock, site internet en panne…)</a:t>
            </a:r>
          </a:p>
        </p:txBody>
      </p:sp>
    </p:spTree>
    <p:extLst>
      <p:ext uri="{BB962C8B-B14F-4D97-AF65-F5344CB8AC3E}">
        <p14:creationId xmlns:p14="http://schemas.microsoft.com/office/powerpoint/2010/main" val="19556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1538-EF31-F0FC-4C8A-A68F8455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9AA66-FD4C-7EEC-726F-7032A212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II.A - Evolution du Chiffre d’affaires ( par catégorie)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1001B4-68C5-7D32-F418-E4936209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8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0C9C510-3BF0-7BD2-F109-54209FC8CA28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" y="3518473"/>
            <a:ext cx="6836190" cy="2544958"/>
            <a:chOff x="5906311" y="3879777"/>
            <a:chExt cx="9114920" cy="339327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210F04E-23EF-E006-EFCC-68DC890D3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313" b="6154"/>
            <a:stretch/>
          </p:blipFill>
          <p:spPr>
            <a:xfrm>
              <a:off x="5906311" y="3879777"/>
              <a:ext cx="9114920" cy="3008597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BC0A1E87-8944-CE93-C1B4-65F19A7FF16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06314" y="6903718"/>
              <a:ext cx="9114917" cy="369332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CHIFFRE D’AFFAIRES par mois par Catégorie</a:t>
              </a:r>
            </a:p>
          </p:txBody>
        </p:sp>
      </p:grp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20D2AA7-0B63-B9FB-18E7-1F5BF9151B15}"/>
              </a:ext>
            </a:extLst>
          </p:cNvPr>
          <p:cNvSpPr txBox="1">
            <a:spLocks/>
          </p:cNvSpPr>
          <p:nvPr/>
        </p:nvSpPr>
        <p:spPr>
          <a:xfrm>
            <a:off x="7362320" y="3518473"/>
            <a:ext cx="4392488" cy="2544958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531" indent="-228531" defTabSz="914126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Variations +++ lors du 1</a:t>
            </a:r>
            <a:r>
              <a:rPr lang="fr-FR" baseline="30000" dirty="0"/>
              <a:t>ère</a:t>
            </a:r>
            <a:r>
              <a:rPr lang="fr-FR" dirty="0"/>
              <a:t> Exercice</a:t>
            </a:r>
          </a:p>
          <a:p>
            <a:r>
              <a:rPr lang="fr-FR" dirty="0"/>
              <a:t>Stabilisation de la répartition :</a:t>
            </a:r>
            <a:br>
              <a:rPr lang="fr-FR" dirty="0"/>
            </a:br>
            <a:r>
              <a:rPr lang="fr-FR" dirty="0"/>
              <a:t>	- Cat 1 : ~200 KE/mois</a:t>
            </a:r>
            <a:br>
              <a:rPr lang="fr-FR" dirty="0"/>
            </a:br>
            <a:r>
              <a:rPr lang="fr-FR" dirty="0"/>
              <a:t>	- Cat 0 : ~ 180 KE/mois</a:t>
            </a:r>
            <a:br>
              <a:rPr lang="fr-FR" dirty="0"/>
            </a:br>
            <a:r>
              <a:rPr lang="fr-FR" dirty="0"/>
              <a:t>	- Cat 2 : ~ 120 KE/mois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CAFB635-D75F-434C-077C-BEC322A35AB6}"/>
              </a:ext>
            </a:extLst>
          </p:cNvPr>
          <p:cNvSpPr txBox="1">
            <a:spLocks/>
          </p:cNvSpPr>
          <p:nvPr/>
        </p:nvSpPr>
        <p:spPr>
          <a:xfrm>
            <a:off x="8156826" y="1152000"/>
            <a:ext cx="3612715" cy="2167200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Cat 0 et 1 :</a:t>
            </a:r>
            <a:br>
              <a:rPr lang="fr-FR" dirty="0"/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↓ légère </a:t>
            </a:r>
            <a:r>
              <a:rPr lang="fr-FR" dirty="0"/>
              <a:t>en 2023 du CA</a:t>
            </a:r>
            <a:br>
              <a:rPr lang="fr-FR" dirty="0"/>
            </a:br>
            <a:r>
              <a:rPr lang="fr-FR" dirty="0"/>
              <a:t>(C0 : -41kE ; C1 : -15kE)</a:t>
            </a:r>
          </a:p>
          <a:p>
            <a:r>
              <a:rPr lang="fr-FR" dirty="0"/>
              <a:t>Compensé par</a:t>
            </a:r>
          </a:p>
          <a:p>
            <a:r>
              <a:rPr lang="fr-FR" dirty="0"/>
              <a:t>Cat 2 :</a:t>
            </a:r>
            <a:br>
              <a:rPr lang="fr-FR" dirty="0"/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↑ ++</a:t>
            </a:r>
            <a:r>
              <a:rPr lang="fr-FR" dirty="0"/>
              <a:t> en 2023 du CA (+72kE)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7179C7A-FE9B-75FF-ABEC-0EFE252A704D}"/>
              </a:ext>
            </a:extLst>
          </p:cNvPr>
          <p:cNvGrpSpPr/>
          <p:nvPr/>
        </p:nvGrpSpPr>
        <p:grpSpPr>
          <a:xfrm>
            <a:off x="3924000" y="1152000"/>
            <a:ext cx="4140000" cy="2166999"/>
            <a:chOff x="3968112" y="1189469"/>
            <a:chExt cx="4140000" cy="216699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CCACC327-2E3C-E38A-EF8A-6C299698D7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8112" y="1189469"/>
              <a:ext cx="4140000" cy="2166999"/>
              <a:chOff x="3614685" y="1054895"/>
              <a:chExt cx="4140000" cy="2166999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2D9A96-649D-D2CC-A68A-87560085EC6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3"/>
              <a:srcRect l="6712" t="8278" r="1690" b="6377"/>
              <a:stretch/>
            </p:blipFill>
            <p:spPr>
              <a:xfrm>
                <a:off x="3614685" y="1054895"/>
                <a:ext cx="4140000" cy="187200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8159888B-0705-7728-08BB-EF57E7E333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685" y="2944895"/>
                <a:ext cx="4140000" cy="276999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Chiffre d’affaires par exercice par </a:t>
                </a:r>
                <a:r>
                  <a:rPr lang="fr-FR" dirty="0" err="1"/>
                  <a:t>Catég</a:t>
                </a:r>
                <a:r>
                  <a:rPr lang="fr-FR" dirty="0"/>
                  <a:t> (en Millions €)</a:t>
                </a:r>
              </a:p>
            </p:txBody>
          </p:sp>
        </p:grpSp>
        <p:pic>
          <p:nvPicPr>
            <p:cNvPr id="19" name="Image 18" descr="Lecture de l’abeille de dessin animé">
              <a:extLst>
                <a:ext uri="{FF2B5EF4-FFF2-40B4-BE49-F238E27FC236}">
                  <a16:creationId xmlns:a16="http://schemas.microsoft.com/office/drawing/2014/main" id="{BADF9EDD-9C8B-0801-A110-8CEBE241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8769" y="2485253"/>
              <a:ext cx="293370" cy="390144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9451855F-82F0-322A-26E9-E77C1D4E1D87}"/>
              </a:ext>
            </a:extLst>
          </p:cNvPr>
          <p:cNvGrpSpPr/>
          <p:nvPr/>
        </p:nvGrpSpPr>
        <p:grpSpPr>
          <a:xfrm>
            <a:off x="72000" y="1152000"/>
            <a:ext cx="3744000" cy="2167476"/>
            <a:chOff x="95273" y="1213005"/>
            <a:chExt cx="3747261" cy="2167476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27BAD4CB-51AE-BB8E-EFA8-22407468A49B}"/>
                </a:ext>
              </a:extLst>
            </p:cNvPr>
            <p:cNvGrpSpPr/>
            <p:nvPr/>
          </p:nvGrpSpPr>
          <p:grpSpPr>
            <a:xfrm>
              <a:off x="95273" y="1213005"/>
              <a:ext cx="3747261" cy="2167476"/>
              <a:chOff x="3630278" y="1110696"/>
              <a:chExt cx="3747261" cy="2167476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6398C220-42BD-A19A-B705-BDCF82EC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179" t="6554" r="4225" b="2659"/>
              <a:stretch/>
            </p:blipFill>
            <p:spPr>
              <a:xfrm>
                <a:off x="3630278" y="1110696"/>
                <a:ext cx="3744000" cy="1872000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</p:pic>
          <p:sp>
            <p:nvSpPr>
              <p:cNvPr id="14" name="Espace réservé du contenu 2">
                <a:extLst>
                  <a:ext uri="{FF2B5EF4-FFF2-40B4-BE49-F238E27FC236}">
                    <a16:creationId xmlns:a16="http://schemas.microsoft.com/office/drawing/2014/main" id="{DEA65D3F-1166-2E8A-ED26-E9F4C2ED5C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0278" y="3001173"/>
                <a:ext cx="3747261" cy="276999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Chiffre d’affaires par exercice (en Millions €)</a:t>
                </a:r>
              </a:p>
            </p:txBody>
          </p:sp>
        </p:grpSp>
        <p:pic>
          <p:nvPicPr>
            <p:cNvPr id="20" name="Image 19" descr="Lecture de l’abeille de dessin animé">
              <a:extLst>
                <a:ext uri="{FF2B5EF4-FFF2-40B4-BE49-F238E27FC236}">
                  <a16:creationId xmlns:a16="http://schemas.microsoft.com/office/drawing/2014/main" id="{F9A133A7-121D-637B-FB75-12448929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6383" y="2420095"/>
              <a:ext cx="293370" cy="390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4A52-6A2A-6846-A8CE-4BC5867B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DCBB0-C03A-5185-B944-ED4A1547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A-Evolution du Nombre de transactions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0C27FE-38E5-79FE-7920-2A5952C7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483" y="1008000"/>
            <a:ext cx="4201517" cy="1628912"/>
          </a:xfr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Variation +++ en Exercice 2021-22</a:t>
            </a:r>
          </a:p>
          <a:p>
            <a:r>
              <a:rPr lang="fr-FR" dirty="0"/>
              <a:t>Stabilisation</a:t>
            </a:r>
          </a:p>
          <a:p>
            <a:r>
              <a:rPr lang="fr-FR" dirty="0"/>
              <a:t>Part importante de la </a:t>
            </a:r>
            <a:r>
              <a:rPr lang="fr-FR" dirty="0" err="1"/>
              <a:t>categ</a:t>
            </a:r>
            <a:r>
              <a:rPr lang="fr-FR" dirty="0"/>
              <a:t> 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B51264-BC69-7C70-0649-DD89FB99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fr-FR" noProof="0" smtClean="0"/>
              <a:t>9</a:t>
            </a:fld>
            <a:endParaRPr lang="fr-FR" noProof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9EF2622-FF11-65C0-A8FF-13D1FA8B7C3D}"/>
              </a:ext>
            </a:extLst>
          </p:cNvPr>
          <p:cNvGrpSpPr>
            <a:grpSpLocks noChangeAspect="1"/>
          </p:cNvGrpSpPr>
          <p:nvPr/>
        </p:nvGrpSpPr>
        <p:grpSpPr>
          <a:xfrm>
            <a:off x="5472000" y="3239999"/>
            <a:ext cx="6695225" cy="2977000"/>
            <a:chOff x="5928446" y="3488153"/>
            <a:chExt cx="8457630" cy="376064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1A008A-DF31-EAE7-CABB-4338DF6C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068" b="-363"/>
            <a:stretch/>
          </p:blipFill>
          <p:spPr>
            <a:xfrm>
              <a:off x="5928446" y="3488153"/>
              <a:ext cx="8434285" cy="3410732"/>
            </a:xfrm>
            <a:prstGeom prst="rect">
              <a:avLst/>
            </a:prstGeom>
            <a:ln w="19050">
              <a:solidFill>
                <a:srgbClr val="333C6B"/>
              </a:solidFill>
            </a:ln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2389E759-0DC8-6388-6D41-E33570E365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51791" y="6898886"/>
              <a:ext cx="8434285" cy="349915"/>
            </a:xfrm>
            <a:prstGeom prst="rect">
              <a:avLst/>
            </a:prstGeom>
            <a:gradFill>
              <a:gsLst>
                <a:gs pos="76000">
                  <a:srgbClr val="7DA8CA"/>
                </a:gs>
                <a:gs pos="0">
                  <a:srgbClr val="7DA8CA"/>
                </a:gs>
                <a:gs pos="100000">
                  <a:schemeClr val="bg1"/>
                </a:gs>
              </a:gsLst>
              <a:lin ang="2700000" scaled="1"/>
            </a:gradFill>
            <a:ln w="19050" cap="flat">
              <a:solidFill>
                <a:srgbClr val="333C6B"/>
              </a:solidFill>
            </a:ln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indent="0" defTabSz="91412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333C6B"/>
                </a:buClr>
                <a:buSzPct val="100000"/>
                <a:buFont typeface="Arial" panose="020B0604020202020204" pitchFamily="34" charset="0"/>
                <a:buNone/>
                <a:defRPr sz="1200" b="1">
                  <a:effectLst/>
                </a:defRPr>
              </a:lvl1pPr>
              <a:lvl2pPr marL="68559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799" cap="none" baseline="0">
                  <a:effectLst/>
                </a:defRPr>
              </a:lvl2pPr>
              <a:lvl3pPr marL="1142657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effectLst/>
                </a:defRPr>
              </a:lvl3pPr>
              <a:lvl4pPr marL="1599720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 cap="none" baseline="0">
                  <a:effectLst/>
                </a:defRPr>
              </a:lvl4pPr>
              <a:lvl5pPr marL="2056783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5pPr>
              <a:lvl6pPr marL="2513846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6pPr>
              <a:lvl7pPr marL="2970908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effectLst/>
                </a:defRPr>
              </a:lvl7pPr>
              <a:lvl8pPr marL="3427971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8pPr>
              <a:lvl9pPr marL="3885034" indent="-228531" defTabSz="914126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 baseline="0">
                  <a:effectLst/>
                </a:defRPr>
              </a:lvl9pPr>
            </a:lstStyle>
            <a:p>
              <a:r>
                <a:rPr lang="fr-FR" dirty="0"/>
                <a:t>EVOLUTION DU nbre de transactions mensuelles par Catégorie (cumulé)</a:t>
              </a:r>
            </a:p>
          </p:txBody>
        </p:sp>
      </p:grp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AF85205-DAF3-1720-B35E-EE5D2CD507C6}"/>
              </a:ext>
            </a:extLst>
          </p:cNvPr>
          <p:cNvSpPr txBox="1">
            <a:spLocks/>
          </p:cNvSpPr>
          <p:nvPr/>
        </p:nvSpPr>
        <p:spPr>
          <a:xfrm>
            <a:off x="117748" y="3892227"/>
            <a:ext cx="4896545" cy="1967018"/>
          </a:xfrm>
          <a:prstGeom prst="rect">
            <a:avLst/>
          </a:prstGeom>
          <a:solidFill>
            <a:srgbClr val="F0F0F0"/>
          </a:solidFill>
          <a:ln w="19050" cap="flat">
            <a:solidFill>
              <a:srgbClr val="333C6B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31" indent="-228531" defTabSz="914126">
              <a:lnSpc>
                <a:spcPct val="120000"/>
              </a:lnSpc>
              <a:spcBef>
                <a:spcPts val="10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999">
                <a:effectLst/>
              </a:defRPr>
            </a:lvl1pPr>
            <a:lvl2pPr marL="685594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799" cap="none" baseline="0">
                <a:effectLst/>
              </a:defRPr>
            </a:lvl2pPr>
            <a:lvl3pPr marL="1142657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600">
                <a:effectLst/>
              </a:defRPr>
            </a:lvl3pPr>
            <a:lvl4pPr marL="1599720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400" cap="none" baseline="0">
                <a:effectLst/>
              </a:defRPr>
            </a:lvl4pPr>
            <a:lvl5pPr marL="2056783" indent="-228531" defTabSz="914126">
              <a:lnSpc>
                <a:spcPct val="120000"/>
              </a:lnSpc>
              <a:spcBef>
                <a:spcPts val="500"/>
              </a:spcBef>
              <a:buClr>
                <a:srgbClr val="333C6B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5pPr>
            <a:lvl6pPr marL="2513846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6pPr>
            <a:lvl7pPr marL="2970908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effectLst/>
              </a:defRPr>
            </a:lvl7pPr>
            <a:lvl8pPr marL="3427971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8pPr>
            <a:lvl9pPr marL="3885034" indent="-228531" defTabSz="914126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baseline="0">
                <a:effectLst/>
              </a:defRPr>
            </a:lvl9pPr>
          </a:lstStyle>
          <a:p>
            <a:r>
              <a:rPr lang="fr-FR" dirty="0"/>
              <a:t>légère ↓ Nbr de Tr (-1,9%)</a:t>
            </a:r>
          </a:p>
          <a:p>
            <a:r>
              <a:rPr lang="fr-FR" dirty="0"/>
              <a:t>Cat 0 : part +++</a:t>
            </a:r>
          </a:p>
          <a:p>
            <a:r>
              <a:rPr lang="fr-FR" dirty="0"/>
              <a:t>Cat 2 : la seule en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endParaRPr lang="fr-FR" dirty="0"/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8096EE-0ADE-AB20-5025-49623EB55979}"/>
              </a:ext>
            </a:extLst>
          </p:cNvPr>
          <p:cNvGrpSpPr/>
          <p:nvPr/>
        </p:nvGrpSpPr>
        <p:grpSpPr>
          <a:xfrm>
            <a:off x="35997" y="972903"/>
            <a:ext cx="5328003" cy="2645099"/>
            <a:chOff x="35997" y="972903"/>
            <a:chExt cx="5328003" cy="264509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B67E6D8-76CD-896A-C76B-2991FC0B6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97" y="972903"/>
              <a:ext cx="5328003" cy="2645099"/>
              <a:chOff x="7158128" y="3807863"/>
              <a:chExt cx="4537560" cy="2252684"/>
            </a:xfrm>
          </p:grpSpPr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CB49D051-B376-AA9C-B6E4-FD2A91005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811" r="391"/>
              <a:stretch/>
            </p:blipFill>
            <p:spPr>
              <a:xfrm>
                <a:off x="7158131" y="3807863"/>
                <a:ext cx="4537557" cy="2030765"/>
              </a:xfrm>
              <a:prstGeom prst="rect">
                <a:avLst/>
              </a:prstGeom>
              <a:ln w="19050">
                <a:solidFill>
                  <a:srgbClr val="333C6B"/>
                </a:solidFill>
              </a:ln>
            </p:spPr>
          </p:pic>
          <p:sp>
            <p:nvSpPr>
              <p:cNvPr id="21" name="Espace réservé du contenu 2">
                <a:extLst>
                  <a:ext uri="{FF2B5EF4-FFF2-40B4-BE49-F238E27FC236}">
                    <a16:creationId xmlns:a16="http://schemas.microsoft.com/office/drawing/2014/main" id="{C05C18DF-133B-A133-73B3-F7FAF6AF5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8128" y="5845933"/>
                <a:ext cx="4537557" cy="214614"/>
              </a:xfrm>
              <a:prstGeom prst="rect">
                <a:avLst/>
              </a:prstGeom>
              <a:gradFill>
                <a:gsLst>
                  <a:gs pos="76000">
                    <a:srgbClr val="7DA8CA"/>
                  </a:gs>
                  <a:gs pos="0">
                    <a:srgbClr val="7DA8CA"/>
                  </a:gs>
                  <a:gs pos="100000">
                    <a:schemeClr val="bg1"/>
                  </a:gs>
                </a:gsLst>
                <a:lin ang="2700000" scaled="1"/>
              </a:gradFill>
              <a:ln w="19050" cap="flat">
                <a:solidFill>
                  <a:srgbClr val="333C6B"/>
                </a:solidFill>
              </a:ln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indent="0" defTabSz="914126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333C6B"/>
                  </a:buClr>
                  <a:buSzPct val="100000"/>
                  <a:buFont typeface="Arial" panose="020B0604020202020204" pitchFamily="34" charset="0"/>
                  <a:buNone/>
                  <a:defRPr sz="1200" b="1">
                    <a:effectLst/>
                  </a:defRPr>
                </a:lvl1pPr>
                <a:lvl2pPr marL="68559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799" cap="none" baseline="0">
                    <a:effectLst/>
                  </a:defRPr>
                </a:lvl2pPr>
                <a:lvl3pPr marL="1142657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>
                    <a:effectLst/>
                  </a:defRPr>
                </a:lvl3pPr>
                <a:lvl4pPr marL="1599720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cap="none" baseline="0">
                    <a:effectLst/>
                  </a:defRPr>
                </a:lvl4pPr>
                <a:lvl5pPr marL="2056783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5pPr>
                <a:lvl6pPr marL="2513846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6pPr>
                <a:lvl7pPr marL="2970908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>
                    <a:effectLst/>
                  </a:defRPr>
                </a:lvl7pPr>
                <a:lvl8pPr marL="3427971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8pPr>
                <a:lvl9pPr marL="3885034" indent="-228531" defTabSz="914126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baseline="0">
                    <a:effectLst/>
                  </a:defRPr>
                </a:lvl9pPr>
              </a:lstStyle>
              <a:p>
                <a:r>
                  <a:rPr lang="fr-FR" dirty="0"/>
                  <a:t>Nbre de transactions par Exercice par catégorie</a:t>
                </a:r>
              </a:p>
            </p:txBody>
          </p:sp>
        </p:grpSp>
        <p:pic>
          <p:nvPicPr>
            <p:cNvPr id="7" name="Image 6" descr="Lecture de l’abeille de dessin animé">
              <a:extLst>
                <a:ext uri="{FF2B5EF4-FFF2-40B4-BE49-F238E27FC236}">
                  <a16:creationId xmlns:a16="http://schemas.microsoft.com/office/drawing/2014/main" id="{63F99C6A-77DD-D6CD-7FF2-0880A033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1924" y="998755"/>
              <a:ext cx="293370" cy="390144"/>
            </a:xfrm>
            <a:prstGeom prst="rect">
              <a:avLst/>
            </a:prstGeom>
          </p:spPr>
        </p:pic>
        <p:pic>
          <p:nvPicPr>
            <p:cNvPr id="8" name="Image 7" descr="Lecture de l’abeille de dessin animé">
              <a:extLst>
                <a:ext uri="{FF2B5EF4-FFF2-40B4-BE49-F238E27FC236}">
                  <a16:creationId xmlns:a16="http://schemas.microsoft.com/office/drawing/2014/main" id="{BAA73FD0-BD46-A176-1552-4594D2BC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4293" y="1868357"/>
              <a:ext cx="293370" cy="390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animBg="1"/>
    </p:bldLst>
  </p:timing>
</p:sld>
</file>

<file path=ppt/theme/theme1.xml><?xml version="1.0" encoding="utf-8"?>
<a:theme xmlns:a="http://schemas.openxmlformats.org/drawingml/2006/main" name="Galerie">
  <a:themeElements>
    <a:clrScheme name="Personnalisé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70C0"/>
      </a:accent1>
      <a:accent2>
        <a:srgbClr val="0066FF"/>
      </a:accent2>
      <a:accent3>
        <a:srgbClr val="005878"/>
      </a:accent3>
      <a:accent4>
        <a:srgbClr val="00B0F0"/>
      </a:accent4>
      <a:accent5>
        <a:srgbClr val="85A5C1"/>
      </a:accent5>
      <a:accent6>
        <a:srgbClr val="CEDBE6"/>
      </a:accent6>
      <a:hlink>
        <a:srgbClr val="0070C0"/>
      </a:hlink>
      <a:folHlink>
        <a:srgbClr val="33CCFF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18134</TotalTime>
  <Words>4766</Words>
  <Application>Microsoft Office PowerPoint</Application>
  <PresentationFormat>Personnalisé</PresentationFormat>
  <Paragraphs>552</Paragraphs>
  <Slides>35</Slides>
  <Notes>17</Notes>
  <HiddenSlides>8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Aptos</vt:lpstr>
      <vt:lpstr>Arial</vt:lpstr>
      <vt:lpstr>Calibri</vt:lpstr>
      <vt:lpstr>Euphemia</vt:lpstr>
      <vt:lpstr>Gill Sans MT</vt:lpstr>
      <vt:lpstr>Inter</vt:lpstr>
      <vt:lpstr>Symbol</vt:lpstr>
      <vt:lpstr>Galerie</vt:lpstr>
      <vt:lpstr>Analyse des ventes d’une librairie en ligne</vt:lpstr>
      <vt:lpstr>SOMMAIRE</vt:lpstr>
      <vt:lpstr>I-Présentation de l’étude</vt:lpstr>
      <vt:lpstr>I.A – Le Contexte  </vt:lpstr>
      <vt:lpstr>I.B - Méthodologie de l’analyse</vt:lpstr>
      <vt:lpstr>II – ANALYSES des KPI</vt:lpstr>
      <vt:lpstr>II.A - Evolution du Chiffre d’affaires</vt:lpstr>
      <vt:lpstr>II.A - Evolution du Chiffre d’affaires ( par catégorie)</vt:lpstr>
      <vt:lpstr>II. A-Evolution du Nombre de transactions</vt:lpstr>
      <vt:lpstr>II. A - Evolution du Nombre de Produits distincts</vt:lpstr>
      <vt:lpstr>II. A - Evolution du Nombre de clients distincts</vt:lpstr>
      <vt:lpstr>FOCUS : Le poids des catégories (2021-2023) :</vt:lpstr>
      <vt:lpstr>II. B - Zoom sur les références : Top/flop</vt:lpstr>
      <vt:lpstr>II. C - Courbe de Lorenz et Zoom sur les clients BTB</vt:lpstr>
      <vt:lpstr>III – ETUDE des Profils clients BTC</vt:lpstr>
      <vt:lpstr>III.A. lien entre GENRE et CATEGORIE de livre acheté </vt:lpstr>
      <vt:lpstr>III. B. lien entre Fréquence d’Achat et Age </vt:lpstr>
      <vt:lpstr>III. C. lien entre Panier Moyen et  Age </vt:lpstr>
      <vt:lpstr>III. D. lien entre Total d’Achat et Age</vt:lpstr>
      <vt:lpstr>FOCUS : 3 profils d’Achat selon l’age :</vt:lpstr>
      <vt:lpstr>III. E. lien entre CATEGORIE de livre acheté et AGE</vt:lpstr>
      <vt:lpstr>IV – BILAN et RECOMMANDATIONS</vt:lpstr>
      <vt:lpstr>IV.A B. – CONCLUSIONS &amp; RECOMMANDATIONS </vt:lpstr>
      <vt:lpstr>Merci !</vt:lpstr>
      <vt:lpstr>ANNEXE-I Documentation RGPD</vt:lpstr>
      <vt:lpstr>ANNEXE-II Absence de saisonnalité hebdo ou mensuelle :</vt:lpstr>
      <vt:lpstr>ANNEXE III-compléments sur les prix des produits non  vendus</vt:lpstr>
      <vt:lpstr>Fin !</vt:lpstr>
      <vt:lpstr>Analysez les ventes d’une librairie avec Python</vt:lpstr>
      <vt:lpstr>II. A - Conclusion Evolution temporelle</vt:lpstr>
      <vt:lpstr>III. F - Bilan des corrélations</vt:lpstr>
      <vt:lpstr>IV.A – BILAN STRATEGIQUE GLOBAL (2021-2023)</vt:lpstr>
      <vt:lpstr>IV. B – RECOMMANDATIONS STRATEGIQUES</vt:lpstr>
      <vt:lpstr>2. lien entre Age et  Total d’Achat </vt:lpstr>
      <vt:lpstr>2. lien entre Age et  Total d’Achat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Verclytte</dc:creator>
  <cp:lastModifiedBy>Matthieu Verclytte</cp:lastModifiedBy>
  <cp:revision>299</cp:revision>
  <dcterms:created xsi:type="dcterms:W3CDTF">2024-11-12T15:44:30Z</dcterms:created>
  <dcterms:modified xsi:type="dcterms:W3CDTF">2025-05-13T17:07:40Z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